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266" r:id="rId3"/>
    <p:sldId id="258" r:id="rId4"/>
    <p:sldId id="259" r:id="rId5"/>
    <p:sldId id="260" r:id="rId6"/>
    <p:sldId id="267" r:id="rId7"/>
    <p:sldId id="269" r:id="rId8"/>
    <p:sldId id="270" r:id="rId9"/>
    <p:sldId id="271" r:id="rId10"/>
    <p:sldId id="272" r:id="rId11"/>
    <p:sldId id="273" r:id="rId12"/>
    <p:sldId id="274" r:id="rId13"/>
    <p:sldId id="261" r:id="rId14"/>
    <p:sldId id="265"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91" autoAdjust="0"/>
    <p:restoredTop sz="76769" autoAdjust="0"/>
  </p:normalViewPr>
  <p:slideViewPr>
    <p:cSldViewPr>
      <p:cViewPr varScale="1">
        <p:scale>
          <a:sx n="85" d="100"/>
          <a:sy n="85" d="100"/>
        </p:scale>
        <p:origin x="8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576" y="-24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7/13/2018</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3711071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7/13/2018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9176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mrc.wisc.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96412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MSE = Mechanically Stabilized Earth</a:t>
            </a:r>
          </a:p>
          <a:p>
            <a:endParaRPr lang="en-US" dirty="0"/>
          </a:p>
          <a:p>
            <a:r>
              <a:rPr lang="en-US" dirty="0"/>
              <a:t>Tufa = a variety of limestone  </a:t>
            </a:r>
            <a:r>
              <a:rPr lang="en-US" i="1" dirty="0"/>
              <a:t>(pronounced </a:t>
            </a:r>
            <a:r>
              <a:rPr lang="en-US" i="1" dirty="0" err="1"/>
              <a:t>Toofa</a:t>
            </a:r>
            <a:r>
              <a:rPr lang="en-US" i="1" dirty="0"/>
              <a:t>)</a:t>
            </a:r>
          </a:p>
          <a:p>
            <a:endParaRPr lang="en-US" dirty="0"/>
          </a:p>
          <a:p>
            <a:r>
              <a:rPr lang="en-US" dirty="0"/>
              <a:t>See the TPF Website for the detailed final report</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54413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Researchers</a:t>
            </a:r>
            <a:r>
              <a:rPr lang="en-US" baseline="0" dirty="0"/>
              <a:t> from f</a:t>
            </a:r>
            <a:r>
              <a:rPr lang="en-US" dirty="0"/>
              <a:t>our universities</a:t>
            </a:r>
            <a:r>
              <a:rPr lang="en-US" baseline="0" dirty="0"/>
              <a:t> collaborated on the projects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76777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WisDOT is again leading the project. </a:t>
            </a:r>
          </a:p>
          <a:p>
            <a:r>
              <a:rPr lang="en-US" dirty="0"/>
              <a:t>RMRC-4 is a $40,000 commitment per year for full participation.</a:t>
            </a:r>
          </a:p>
          <a:p>
            <a:endParaRPr lang="en-US" dirty="0"/>
          </a:p>
          <a:p>
            <a:r>
              <a:rPr lang="en-US" dirty="0"/>
              <a:t>It’s not too late to join!</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85242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latin typeface="Arial" pitchFamily="34" charset="0"/>
                <a:cs typeface="Arial" pitchFamily="34" charset="0"/>
              </a:rPr>
              <a:t>Partner states are discussing the final scope</a:t>
            </a:r>
            <a:r>
              <a:rPr lang="en-US" baseline="0" dirty="0">
                <a:latin typeface="Arial" pitchFamily="34" charset="0"/>
                <a:cs typeface="Arial" pitchFamily="34" charset="0"/>
              </a:rPr>
              <a:t> and RFPs for the potential projects to complete in this iteration.</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250407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Q&amp;A if time allows.</a:t>
            </a:r>
          </a:p>
          <a:p>
            <a:endParaRPr lang="en-US" dirty="0"/>
          </a:p>
          <a:p>
            <a:r>
              <a:rPr lang="en-US" dirty="0"/>
              <a:t>Thank you for your time and attention.</a:t>
            </a:r>
          </a:p>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14</a:t>
            </a:fld>
            <a:endParaRPr lang="en-US"/>
          </a:p>
        </p:txBody>
      </p:sp>
    </p:spTree>
    <p:extLst>
      <p:ext uri="{BB962C8B-B14F-4D97-AF65-F5344CB8AC3E}">
        <p14:creationId xmlns:p14="http://schemas.microsoft.com/office/powerpoint/2010/main" val="382370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11733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3</a:t>
            </a:fld>
            <a:endParaRPr lang="en-US"/>
          </a:p>
        </p:txBody>
      </p:sp>
    </p:spTree>
    <p:extLst>
      <p:ext uri="{BB962C8B-B14F-4D97-AF65-F5344CB8AC3E}">
        <p14:creationId xmlns:p14="http://schemas.microsoft.com/office/powerpoint/2010/main" val="370563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Four major activities of the project.</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4</a:t>
            </a:fld>
            <a:endParaRPr lang="en-US"/>
          </a:p>
        </p:txBody>
      </p:sp>
    </p:spTree>
    <p:extLst>
      <p:ext uri="{BB962C8B-B14F-4D97-AF65-F5344CB8AC3E}">
        <p14:creationId xmlns:p14="http://schemas.microsoft.com/office/powerpoint/2010/main" val="135969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RMRC has been actively involved with the AASHTO Subcommittee on Materials and TRB ADC60 Committee on Resource Conservation and Recovery and has contributed to national standards and specs in many areas including:</a:t>
            </a:r>
          </a:p>
          <a:p>
            <a:r>
              <a:rPr lang="en-US" dirty="0"/>
              <a:t>Coal fly ash</a:t>
            </a:r>
          </a:p>
          <a:p>
            <a:r>
              <a:rPr lang="en-US" dirty="0"/>
              <a:t>Coal bottom ash</a:t>
            </a:r>
          </a:p>
          <a:p>
            <a:r>
              <a:rPr lang="en-US" dirty="0"/>
              <a:t>Foundry sand</a:t>
            </a:r>
          </a:p>
          <a:p>
            <a:r>
              <a:rPr lang="en-US" dirty="0"/>
              <a:t>Roofing shingles</a:t>
            </a:r>
          </a:p>
          <a:p>
            <a:r>
              <a:rPr lang="en-US" dirty="0"/>
              <a:t>Reclaimed concrete</a:t>
            </a:r>
          </a:p>
          <a:p>
            <a:r>
              <a:rPr lang="en-US" dirty="0"/>
              <a:t>Flue gas desulfurization scrubber material</a:t>
            </a:r>
          </a:p>
          <a:p>
            <a:endParaRPr lang="en-US" dirty="0"/>
          </a:p>
          <a:p>
            <a:r>
              <a:rPr lang="en-US" dirty="0"/>
              <a:t>More specific contributions can be found at </a:t>
            </a:r>
          </a:p>
          <a:p>
            <a:r>
              <a:rPr lang="en-US" u="sng" dirty="0">
                <a:hlinkClick r:id="rId3"/>
              </a:rPr>
              <a:t>www.rmrc.wisc.edu</a:t>
            </a:r>
            <a:endParaRPr lang="en-US" u="sng" dirty="0"/>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5</a:t>
            </a:fld>
            <a:endParaRPr lang="en-US"/>
          </a:p>
        </p:txBody>
      </p:sp>
    </p:spTree>
    <p:extLst>
      <p:ext uri="{BB962C8B-B14F-4D97-AF65-F5344CB8AC3E}">
        <p14:creationId xmlns:p14="http://schemas.microsoft.com/office/powerpoint/2010/main" val="31858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itchFamily="34" charset="0"/>
                <a:cs typeface="Arial" pitchFamily="34" charset="0"/>
              </a:rPr>
              <a:t>This portion of the RMRC-3 TPF project was developed at the University of Alabama. </a:t>
            </a:r>
          </a:p>
          <a:p>
            <a:pPr>
              <a:defRPr/>
            </a:pPr>
            <a:r>
              <a:rPr lang="en-US" dirty="0">
                <a:latin typeface="Arial" pitchFamily="34" charset="0"/>
                <a:cs typeface="Arial" pitchFamily="34" charset="0"/>
              </a:rPr>
              <a:t>The research team and project partners joke that this is like the “Craigslist of Recycled Materials.”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1027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the search capability of the web map. You</a:t>
            </a:r>
            <a:r>
              <a:rPr lang="en-US" baseline="0" dirty="0"/>
              <a:t> can search by state, select specific material types and also choose to see the selected stockpiles, producers and case studies.</a:t>
            </a:r>
            <a:endParaRPr lang="en-US" dirty="0"/>
          </a:p>
        </p:txBody>
      </p:sp>
      <p:sp>
        <p:nvSpPr>
          <p:cNvPr id="4" name="Slide Number Placeholder 3"/>
          <p:cNvSpPr>
            <a:spLocks noGrp="1"/>
          </p:cNvSpPr>
          <p:nvPr>
            <p:ph type="sldNum" sz="quarter" idx="10"/>
          </p:nvPr>
        </p:nvSpPr>
        <p:spPr/>
        <p:txBody>
          <a:bodyPr/>
          <a:lstStyle/>
          <a:p>
            <a:fld id="{DB8B7463-2A7E-41EC-8D62-D9993AFA2C4D}" type="slidenum">
              <a:rPr lang="en-US" smtClean="0"/>
              <a:t>7</a:t>
            </a:fld>
            <a:endParaRPr lang="en-US"/>
          </a:p>
        </p:txBody>
      </p:sp>
    </p:spTree>
    <p:extLst>
      <p:ext uri="{BB962C8B-B14F-4D97-AF65-F5344CB8AC3E}">
        <p14:creationId xmlns:p14="http://schemas.microsoft.com/office/powerpoint/2010/main" val="253654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Pavement Life-Cycle Assessment Tool for Environmental and Economic Effects (</a:t>
            </a:r>
            <a:r>
              <a:rPr lang="en-US" dirty="0" err="1"/>
              <a:t>PaLATE</a:t>
            </a:r>
            <a:r>
              <a:rPr lang="en-US" dirty="0"/>
              <a:t>) is a pavement construction LCA model</a:t>
            </a:r>
            <a:r>
              <a:rPr lang="en-US" baseline="0" dirty="0"/>
              <a:t> designed by the Consortium on Green Design and Manufacturing from the University of California-Berkeley.</a:t>
            </a:r>
          </a:p>
          <a:p>
            <a:endParaRPr lang="en-US" i="1" dirty="0"/>
          </a:p>
          <a:p>
            <a:r>
              <a:rPr lang="en-US" dirty="0"/>
              <a:t>Total economic savings realized from recycled material use in one year (2013) across 6 states estimated to be $63 million. </a:t>
            </a:r>
          </a:p>
          <a:p>
            <a:r>
              <a:rPr lang="en-US" dirty="0"/>
              <a:t>The range was from $3.3M up to $17.5M, and can be explained by the size of each state’s road improvement program for 2013 (some states like WI and VA had more projects and therefore more opportunities to use recycled materials.)</a:t>
            </a:r>
          </a:p>
          <a:p>
            <a:r>
              <a:rPr lang="en-US" dirty="0"/>
              <a:t>PA $3.341 million</a:t>
            </a:r>
          </a:p>
          <a:p>
            <a:r>
              <a:rPr lang="en-US" dirty="0"/>
              <a:t>MN $6.953 million</a:t>
            </a:r>
          </a:p>
          <a:p>
            <a:r>
              <a:rPr lang="en-US" dirty="0"/>
              <a:t>GA $10.1 million</a:t>
            </a:r>
          </a:p>
          <a:p>
            <a:r>
              <a:rPr lang="en-US" dirty="0"/>
              <a:t>IL $12.144 million</a:t>
            </a:r>
          </a:p>
          <a:p>
            <a:r>
              <a:rPr lang="en-US" dirty="0"/>
              <a:t>WI $13 million</a:t>
            </a:r>
          </a:p>
          <a:p>
            <a:r>
              <a:rPr lang="en-US" dirty="0"/>
              <a:t>VA $17.5 million</a:t>
            </a:r>
          </a:p>
          <a:p>
            <a:pPr defTabSz="903793">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386182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latin typeface="Arial" pitchFamily="34" charset="0"/>
                <a:cs typeface="Arial" pitchFamily="34" charset="0"/>
              </a:rPr>
              <a:t>As part of the life-cycle benefits, RMRC developed an Excel based tracking tool.</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423073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rmrc.wis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ooledfund.org/" TargetMode="External"/><Relationship Id="rId5" Type="http://schemas.openxmlformats.org/officeDocument/2006/relationships/hyperlink" Target="mailto:lynnm.hanus@dot.wi.gov" TargetMode="External"/><Relationship Id="rId4" Type="http://schemas.openxmlformats.org/officeDocument/2006/relationships/hyperlink" Target="mailto:angela.pakes@wis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rmwm.caps.ua.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mrc.wisc.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600199"/>
          </a:xfrm>
        </p:spPr>
        <p:txBody>
          <a:bodyPr>
            <a:normAutofit/>
          </a:bodyPr>
          <a:lstStyle/>
          <a:p>
            <a:pPr eaLnBrk="1" fontAlgn="auto" hangingPunct="1">
              <a:spcAft>
                <a:spcPts val="0"/>
              </a:spcAft>
              <a:defRPr/>
            </a:pPr>
            <a:r>
              <a:rPr lang="en-US" dirty="0"/>
              <a:t>High Value Research </a:t>
            </a:r>
            <a:br>
              <a:rPr lang="en-US" dirty="0"/>
            </a:br>
            <a:r>
              <a:rPr lang="en-US" dirty="0"/>
              <a:t>Sweet 16 – RAC Region 3</a:t>
            </a:r>
          </a:p>
        </p:txBody>
      </p:sp>
      <p:sp>
        <p:nvSpPr>
          <p:cNvPr id="9219" name="Subtitle 2"/>
          <p:cNvSpPr>
            <a:spLocks noGrp="1"/>
          </p:cNvSpPr>
          <p:nvPr>
            <p:ph type="subTitle" idx="1"/>
          </p:nvPr>
        </p:nvSpPr>
        <p:spPr>
          <a:xfrm>
            <a:off x="304800" y="3200400"/>
            <a:ext cx="8534400" cy="1611313"/>
          </a:xfrm>
        </p:spPr>
        <p:txBody>
          <a:bodyPr/>
          <a:lstStyle/>
          <a:p>
            <a:pPr marR="0" eaLnBrk="1" hangingPunct="1"/>
            <a:r>
              <a:rPr lang="en-US" dirty="0"/>
              <a:t>Diane Gurtner, WisDOT </a:t>
            </a:r>
          </a:p>
          <a:p>
            <a:pPr marR="0" eaLnBrk="1" hangingPunct="1"/>
            <a:r>
              <a:rPr lang="en-US" dirty="0"/>
              <a:t>Research &amp; Library Services </a:t>
            </a:r>
          </a:p>
          <a:p>
            <a:pPr marR="0" eaLnBrk="1" hangingPunct="1"/>
            <a:r>
              <a:rPr lang="en-US" dirty="0"/>
              <a:t>July 25, 2017</a:t>
            </a:r>
          </a:p>
          <a:p>
            <a:pPr marR="0" eaLnBrk="1" hangingPunct="1"/>
            <a:r>
              <a:rPr lang="en-US" dirty="0"/>
              <a:t>National RAC and TRB State Representatives meeting</a:t>
            </a:r>
          </a:p>
          <a:p>
            <a:pPr marR="0" eaLnBrk="1" hangingPunct="1"/>
            <a:r>
              <a:rPr lang="en-US" dirty="0"/>
              <a:t>Louisville, Kentucky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Examined suitability of recycled asphalt pavement (RAP) and recycled concrete aggregate (RCA) as economical and environmentally beneficial sources for backfill</a:t>
            </a:r>
          </a:p>
          <a:p>
            <a:r>
              <a:rPr lang="en-US" sz="2200" dirty="0"/>
              <a:t>Evaluated mechanical and hydraulic properties (direct shear, pull-out, effects of compaction temperature, creep behavior, filtration)</a:t>
            </a:r>
          </a:p>
          <a:p>
            <a:r>
              <a:rPr lang="en-US" sz="2200" dirty="0"/>
              <a:t>Investigated tufa formation and </a:t>
            </a:r>
            <a:r>
              <a:rPr lang="en-US" sz="2200" dirty="0" err="1"/>
              <a:t>geosynthetic</a:t>
            </a:r>
            <a:r>
              <a:rPr lang="en-US" sz="2200" dirty="0"/>
              <a:t> filter clogging by RCA backfill</a:t>
            </a:r>
          </a:p>
          <a:p>
            <a:r>
              <a:rPr lang="en-US" sz="2200" dirty="0"/>
              <a:t>RCA and RAP found to be competitive compared to natural granular materials under many conditions; some limitations noted</a:t>
            </a:r>
          </a:p>
          <a:p>
            <a:endParaRPr lang="en-US" dirty="0"/>
          </a:p>
        </p:txBody>
      </p:sp>
      <p:sp>
        <p:nvSpPr>
          <p:cNvPr id="3" name="Title 2"/>
          <p:cNvSpPr>
            <a:spLocks noGrp="1"/>
          </p:cNvSpPr>
          <p:nvPr>
            <p:ph type="title"/>
          </p:nvPr>
        </p:nvSpPr>
        <p:spPr/>
        <p:txBody>
          <a:bodyPr>
            <a:normAutofit fontScale="90000"/>
          </a:bodyPr>
          <a:lstStyle/>
          <a:p>
            <a:r>
              <a:rPr lang="en-US" dirty="0"/>
              <a:t>Use of Recycled Materials as MSE Retaining Wall Reinforced Backfills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9325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873500"/>
          </a:xfrm>
        </p:spPr>
        <p:txBody>
          <a:bodyPr/>
          <a:lstStyle/>
          <a:p>
            <a:r>
              <a:rPr lang="en-US" dirty="0"/>
              <a:t>AASHTO and ASTM Specs; Systemwide Life-Cycle Benefits; and Tracking Tool: </a:t>
            </a:r>
            <a:r>
              <a:rPr lang="en-US" b="1" dirty="0"/>
              <a:t>Dr. Tuncer Edil and Angela Pakes Ahlman, UW-Madison</a:t>
            </a:r>
          </a:p>
          <a:p>
            <a:r>
              <a:rPr lang="en-US" dirty="0"/>
              <a:t>Use of Recycled Materials as MSE Retaining Wall Reinforced Backfills: </a:t>
            </a:r>
            <a:r>
              <a:rPr lang="en-US" b="1" dirty="0"/>
              <a:t>Dr. William Likos, UW-Madison </a:t>
            </a:r>
          </a:p>
          <a:p>
            <a:pPr lvl="1"/>
            <a:r>
              <a:rPr lang="en-US" dirty="0"/>
              <a:t>In collaboration with George Mason University and the University of Maryland-College Park</a:t>
            </a:r>
          </a:p>
          <a:p>
            <a:r>
              <a:rPr lang="en-US" dirty="0"/>
              <a:t>Web Map: </a:t>
            </a:r>
            <a:r>
              <a:rPr lang="en-US" b="1" dirty="0"/>
              <a:t>Dr. Andy Graettinger, University of Alabama</a:t>
            </a:r>
          </a:p>
          <a:p>
            <a:endParaRPr lang="en-US" dirty="0"/>
          </a:p>
        </p:txBody>
      </p:sp>
      <p:sp>
        <p:nvSpPr>
          <p:cNvPr id="3" name="Title 2"/>
          <p:cNvSpPr>
            <a:spLocks noGrp="1"/>
          </p:cNvSpPr>
          <p:nvPr>
            <p:ph type="title"/>
          </p:nvPr>
        </p:nvSpPr>
        <p:spPr/>
        <p:txBody>
          <a:bodyPr/>
          <a:lstStyle/>
          <a:p>
            <a:r>
              <a:rPr lang="en-US" dirty="0"/>
              <a:t>Principal Investigators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421472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New 5-year pooled fund project launched Spring 2017</a:t>
            </a:r>
          </a:p>
          <a:p>
            <a:r>
              <a:rPr lang="en-US" dirty="0"/>
              <a:t>Partner DOTs:  Illinois – Iowa – Minnesota – Pennsylvania – Virginia – Washington – Wisconsin (lead state)</a:t>
            </a:r>
          </a:p>
          <a:p>
            <a:r>
              <a:rPr lang="en-US" dirty="0"/>
              <a:t>Lead Research Team: College of Engineering, University of Wisconsin–Madison</a:t>
            </a:r>
          </a:p>
          <a:p>
            <a:r>
              <a:rPr lang="en-US" dirty="0"/>
              <a:t>Will conduct one-year life-cycle assessment and update the Web Map for new partners</a:t>
            </a:r>
          </a:p>
        </p:txBody>
      </p:sp>
      <p:sp>
        <p:nvSpPr>
          <p:cNvPr id="3" name="Title 2"/>
          <p:cNvSpPr>
            <a:spLocks noGrp="1"/>
          </p:cNvSpPr>
          <p:nvPr>
            <p:ph type="title"/>
          </p:nvPr>
        </p:nvSpPr>
        <p:spPr/>
        <p:txBody>
          <a:bodyPr>
            <a:normAutofit fontScale="90000"/>
          </a:bodyPr>
          <a:lstStyle/>
          <a:p>
            <a:r>
              <a:rPr lang="en-US" dirty="0"/>
              <a:t>RMRC Fourth Generation</a:t>
            </a:r>
            <a:br>
              <a:rPr lang="en-US" dirty="0"/>
            </a:br>
            <a:r>
              <a:rPr lang="en-US" dirty="0"/>
              <a:t>TPF-5(352)</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187091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RMRC- 4 Projects/Proposals Under Consideration</a:t>
            </a:r>
          </a:p>
        </p:txBody>
      </p:sp>
      <p:sp>
        <p:nvSpPr>
          <p:cNvPr id="3" name="Content Placeholder 2"/>
          <p:cNvSpPr>
            <a:spLocks noGrp="1"/>
          </p:cNvSpPr>
          <p:nvPr>
            <p:ph sz="quarter" idx="2"/>
          </p:nvPr>
        </p:nvSpPr>
        <p:spPr>
          <a:xfrm>
            <a:off x="457200" y="1444625"/>
            <a:ext cx="4040188" cy="3941763"/>
          </a:xfrm>
        </p:spPr>
        <p:txBody>
          <a:bodyPr/>
          <a:lstStyle/>
          <a:p>
            <a:pPr>
              <a:defRPr/>
            </a:pPr>
            <a:r>
              <a:rPr lang="en-US" dirty="0"/>
              <a:t>Phase 2 of recycled materials web map</a:t>
            </a:r>
          </a:p>
          <a:p>
            <a:pPr>
              <a:defRPr/>
            </a:pPr>
            <a:r>
              <a:rPr lang="en-US" dirty="0"/>
              <a:t>Field and lab analysis of RCA to determine physical and chemical factors controlling leachate chemistry and tufa formation</a:t>
            </a:r>
          </a:p>
          <a:p>
            <a:pPr>
              <a:defRPr/>
            </a:pPr>
            <a:r>
              <a:rPr lang="en-US" dirty="0"/>
              <a:t>Effect of inundation of RCA on its coefficient of thermal expansion</a:t>
            </a:r>
          </a:p>
          <a:p>
            <a:pPr>
              <a:defRPr/>
            </a:pPr>
            <a:endParaRPr lang="en-US" dirty="0"/>
          </a:p>
        </p:txBody>
      </p:sp>
      <p:sp>
        <p:nvSpPr>
          <p:cNvPr id="4" name="Content Placeholder 3"/>
          <p:cNvSpPr>
            <a:spLocks noGrp="1"/>
          </p:cNvSpPr>
          <p:nvPr>
            <p:ph sz="quarter" idx="4"/>
          </p:nvPr>
        </p:nvSpPr>
        <p:spPr>
          <a:xfrm>
            <a:off x="4645025" y="1444625"/>
            <a:ext cx="4041775" cy="3941763"/>
          </a:xfrm>
        </p:spPr>
        <p:txBody>
          <a:bodyPr/>
          <a:lstStyle/>
          <a:p>
            <a:pPr>
              <a:defRPr/>
            </a:pPr>
            <a:r>
              <a:rPr lang="en-US" dirty="0"/>
              <a:t>Performance of full-scale MSE walls constructed with recycled backfill materials </a:t>
            </a:r>
          </a:p>
          <a:p>
            <a:pPr>
              <a:defRPr/>
            </a:pPr>
            <a:r>
              <a:rPr lang="en-US" dirty="0"/>
              <a:t>Use of concrete grinding residue as concrete and soil amendment</a:t>
            </a:r>
          </a:p>
          <a:p>
            <a:pPr>
              <a:defRPr/>
            </a:pPr>
            <a:r>
              <a:rPr lang="en-US" dirty="0"/>
              <a:t>Use of waste quarry fines as a binding material in unpaved roads</a:t>
            </a:r>
          </a:p>
          <a:p>
            <a:pPr>
              <a:defRPr/>
            </a:pPr>
            <a:r>
              <a:rPr lang="en-US" dirty="0"/>
              <a:t>Use of shredded tires in concrete</a:t>
            </a:r>
          </a:p>
        </p:txBody>
      </p:sp>
      <p:sp>
        <p:nvSpPr>
          <p:cNvPr id="5" name="Slide Number Placeholder 4"/>
          <p:cNvSpPr>
            <a:spLocks noGrp="1"/>
          </p:cNvSpPr>
          <p:nvPr>
            <p:ph type="sldNum" sz="quarter" idx="10"/>
          </p:nvPr>
        </p:nvSpPr>
        <p:spPr/>
        <p:txBody>
          <a:bodyPr/>
          <a:lstStyle/>
          <a:p>
            <a:pPr>
              <a:defRPr/>
            </a:pPr>
            <a:fld id="{67E4074B-BD1B-44B4-A2EC-A191806D567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dirty="0"/>
              <a:t>RMRC website: </a:t>
            </a:r>
            <a:r>
              <a:rPr lang="en-US" dirty="0">
                <a:hlinkClick r:id="rId3"/>
              </a:rPr>
              <a:t>http://rmrc.wisc.edu/</a:t>
            </a:r>
            <a:r>
              <a:rPr lang="en-US" dirty="0"/>
              <a:t> </a:t>
            </a:r>
          </a:p>
          <a:p>
            <a:r>
              <a:rPr lang="en-US" dirty="0"/>
              <a:t>RMRC-3 research results or RMRC-4 research activities: Angela Pakes Ahlman, UW-Madison, </a:t>
            </a:r>
            <a:r>
              <a:rPr lang="en-US" dirty="0">
                <a:hlinkClick r:id="rId4"/>
              </a:rPr>
              <a:t>angela.pakes@wisc.edu</a:t>
            </a:r>
            <a:r>
              <a:rPr lang="en-US" dirty="0"/>
              <a:t> </a:t>
            </a:r>
          </a:p>
          <a:p>
            <a:r>
              <a:rPr lang="en-US" dirty="0"/>
              <a:t>Information on joining RMRC-4: Lynn Hanus, WisDOT, </a:t>
            </a:r>
            <a:r>
              <a:rPr lang="en-US" dirty="0">
                <a:hlinkClick r:id="rId5"/>
              </a:rPr>
              <a:t>lynnm.hanus@dot.wi.gov</a:t>
            </a:r>
            <a:r>
              <a:rPr lang="en-US" dirty="0"/>
              <a:t> </a:t>
            </a:r>
          </a:p>
          <a:p>
            <a:r>
              <a:rPr lang="en-US" dirty="0"/>
              <a:t>TPF website: </a:t>
            </a:r>
            <a:r>
              <a:rPr lang="en-US" dirty="0">
                <a:hlinkClick r:id="rId6"/>
              </a:rPr>
              <a:t>http://www.pooledfund.org/</a:t>
            </a:r>
            <a:r>
              <a:rPr lang="en-US" dirty="0"/>
              <a:t>   </a:t>
            </a:r>
            <a:br>
              <a:rPr lang="en-US" dirty="0"/>
            </a:br>
            <a:r>
              <a:rPr lang="en-US" dirty="0"/>
              <a:t>Links to the final reports for TPF-5(270) and the solicitation and objectives for TPF-5(352) </a:t>
            </a:r>
          </a:p>
          <a:p>
            <a:endParaRPr lang="en-US" dirty="0"/>
          </a:p>
        </p:txBody>
      </p:sp>
      <p:sp>
        <p:nvSpPr>
          <p:cNvPr id="3" name="Title 2"/>
          <p:cNvSpPr>
            <a:spLocks noGrp="1"/>
          </p:cNvSpPr>
          <p:nvPr>
            <p:ph type="title"/>
          </p:nvPr>
        </p:nvSpPr>
        <p:spPr/>
        <p:txBody>
          <a:bodyPr/>
          <a:lstStyle/>
          <a:p>
            <a:pPr>
              <a:defRPr/>
            </a:pPr>
            <a:r>
              <a:rPr lang="en-US" dirty="0"/>
              <a:t>Contacts and resources</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Partner DOTs: Georgia – Illinois – Minnesota – Pennsylvania – Virginia – Wisconsin (lead state)</a:t>
            </a:r>
          </a:p>
          <a:p>
            <a:r>
              <a:rPr lang="en-US" dirty="0"/>
              <a:t>Lead Research Team: College of Engineering, University of Wisconsin–Madison</a:t>
            </a:r>
          </a:p>
          <a:p>
            <a:r>
              <a:rPr lang="en-US" dirty="0"/>
              <a:t>Objectives: Provide resources and research activities to increase utilization and promote the reliable, efficient, safe and sustainable use of recycled materials and industrial byproducts</a:t>
            </a:r>
          </a:p>
          <a:p>
            <a:endParaRPr lang="en-US" dirty="0"/>
          </a:p>
        </p:txBody>
      </p:sp>
      <p:sp>
        <p:nvSpPr>
          <p:cNvPr id="3" name="Title 2"/>
          <p:cNvSpPr>
            <a:spLocks noGrp="1"/>
          </p:cNvSpPr>
          <p:nvPr>
            <p:ph type="title"/>
          </p:nvPr>
        </p:nvSpPr>
        <p:spPr/>
        <p:txBody>
          <a:bodyPr>
            <a:normAutofit fontScale="90000"/>
          </a:bodyPr>
          <a:lstStyle/>
          <a:p>
            <a:r>
              <a:rPr lang="en-US" dirty="0"/>
              <a:t>Recycled Materials Resource Center Third Generation TPF-5(270)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106421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dirty="0"/>
              <a:t>The initial RMRC was founded in 1998 at the University of New Hampshire through an agreement with FHWA.  </a:t>
            </a:r>
          </a:p>
          <a:p>
            <a:r>
              <a:rPr lang="en-US" dirty="0"/>
              <a:t>It was renewed as RMRC-2 as a joint venture between the University of New Hampshire and the University of Wisconsin-Madison. TPF-5(199).  </a:t>
            </a:r>
          </a:p>
          <a:p>
            <a:r>
              <a:rPr lang="en-US" dirty="0"/>
              <a:t>RMRC-3, TPF-5(270) started in 2012 and is closing out in 2017.</a:t>
            </a:r>
          </a:p>
          <a:p>
            <a:r>
              <a:rPr lang="en-US" dirty="0"/>
              <a:t>RMRC-4, TPF-5(352) launched Spring 2017. </a:t>
            </a:r>
          </a:p>
          <a:p>
            <a:endParaRPr lang="en-US" dirty="0"/>
          </a:p>
        </p:txBody>
      </p:sp>
      <p:sp>
        <p:nvSpPr>
          <p:cNvPr id="3" name="Title 2"/>
          <p:cNvSpPr>
            <a:spLocks noGrp="1"/>
          </p:cNvSpPr>
          <p:nvPr>
            <p:ph type="title"/>
          </p:nvPr>
        </p:nvSpPr>
        <p:spPr/>
        <p:txBody>
          <a:bodyPr/>
          <a:lstStyle/>
          <a:p>
            <a:pPr>
              <a:defRPr/>
            </a:pPr>
            <a:r>
              <a:rPr lang="en-US" dirty="0"/>
              <a:t>RMRC background </a:t>
            </a:r>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7315200" cy="3873500"/>
          </a:xfrm>
        </p:spPr>
        <p:txBody>
          <a:bodyPr/>
          <a:lstStyle/>
          <a:p>
            <a:r>
              <a:rPr lang="en-US" dirty="0"/>
              <a:t>Participate in developing AASHTO and ASTM specifications and guidelines</a:t>
            </a:r>
          </a:p>
          <a:p>
            <a:r>
              <a:rPr lang="en-US" dirty="0"/>
              <a:t>Recycled Materials Web Map: Connecting Consumers and Producers</a:t>
            </a:r>
          </a:p>
          <a:p>
            <a:r>
              <a:rPr lang="en-US" dirty="0" err="1"/>
              <a:t>Systemwide</a:t>
            </a:r>
            <a:r>
              <a:rPr lang="en-US" dirty="0"/>
              <a:t> Life-Cycle Benefits for Recycled Materials</a:t>
            </a:r>
          </a:p>
          <a:p>
            <a:r>
              <a:rPr lang="en-US" dirty="0"/>
              <a:t>Use of Recycled Materials as MSE Retaining Wall Reinforced Backfills</a:t>
            </a:r>
          </a:p>
          <a:p>
            <a:endParaRPr lang="en-US" dirty="0"/>
          </a:p>
          <a:p>
            <a:endParaRPr lang="en-US" dirty="0"/>
          </a:p>
        </p:txBody>
      </p:sp>
      <p:sp>
        <p:nvSpPr>
          <p:cNvPr id="3" name="Title 2"/>
          <p:cNvSpPr>
            <a:spLocks noGrp="1"/>
          </p:cNvSpPr>
          <p:nvPr>
            <p:ph type="title"/>
          </p:nvPr>
        </p:nvSpPr>
        <p:spPr/>
        <p:txBody>
          <a:bodyPr/>
          <a:lstStyle/>
          <a:p>
            <a:pPr>
              <a:defRPr/>
            </a:pPr>
            <a:r>
              <a:rPr lang="en-US" dirty="0"/>
              <a:t>RMRC-3 scope</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447800"/>
            <a:ext cx="8229600" cy="4102100"/>
          </a:xfrm>
        </p:spPr>
        <p:txBody>
          <a:bodyPr/>
          <a:lstStyle/>
          <a:p>
            <a:pPr marL="109537" indent="0">
              <a:buNone/>
            </a:pPr>
            <a:r>
              <a:rPr lang="en-US" sz="2000" dirty="0"/>
              <a:t>New standards developed with RMRC input and leadership:</a:t>
            </a:r>
          </a:p>
          <a:p>
            <a:r>
              <a:rPr lang="en-US" sz="2000" dirty="0"/>
              <a:t>D7760 Standard Test Method for Measurement of Hydraulic Conductivity of Tire Derived Aggregates Using a Rigid Wall </a:t>
            </a:r>
            <a:r>
              <a:rPr lang="en-US" sz="2000" dirty="0" err="1"/>
              <a:t>Permeameter</a:t>
            </a:r>
            <a:endParaRPr lang="en-US" sz="2000" dirty="0"/>
          </a:p>
          <a:p>
            <a:r>
              <a:rPr lang="en-US" sz="2000" dirty="0"/>
              <a:t>D7762  Standard Practice for Design of Stabilization of Soil and Soil-Like Materials with Self-Cementing Fly Ash</a:t>
            </a:r>
          </a:p>
          <a:p>
            <a:r>
              <a:rPr lang="en-US" sz="2000" dirty="0"/>
              <a:t>D7765 Standard Practices for the Use of Foundry Sand in Structural Fill and Embankments</a:t>
            </a:r>
          </a:p>
          <a:p>
            <a:r>
              <a:rPr lang="en-US" sz="2000" dirty="0" err="1"/>
              <a:t>Dxxxx</a:t>
            </a:r>
            <a:r>
              <a:rPr lang="en-US" sz="2000" dirty="0"/>
              <a:t> Standard Practice for Reclamation of Recycled Aggregate Base (RAB) Material (just approved, still to be numbered) </a:t>
            </a:r>
          </a:p>
          <a:p>
            <a:r>
              <a:rPr lang="en-US" sz="2000" dirty="0" err="1"/>
              <a:t>Dxxxx</a:t>
            </a:r>
            <a:r>
              <a:rPr lang="en-US" sz="2000" dirty="0"/>
              <a:t> Standard Practice for Reclamation of Scrap and Waste Asphalt Shingles to Produce Reclaimed Asphalt Shingles (RAS) for Use in Transportation Applications (in last stage of approval)</a:t>
            </a:r>
          </a:p>
          <a:p>
            <a:endParaRPr lang="en-US" dirty="0"/>
          </a:p>
        </p:txBody>
      </p:sp>
      <p:sp>
        <p:nvSpPr>
          <p:cNvPr id="3" name="Title 2"/>
          <p:cNvSpPr>
            <a:spLocks noGrp="1"/>
          </p:cNvSpPr>
          <p:nvPr>
            <p:ph type="title"/>
          </p:nvPr>
        </p:nvSpPr>
        <p:spPr/>
        <p:txBody>
          <a:bodyPr>
            <a:normAutofit fontScale="90000"/>
          </a:bodyPr>
          <a:lstStyle/>
          <a:p>
            <a:pPr>
              <a:defRPr/>
            </a:pPr>
            <a:r>
              <a:rPr lang="en-US" dirty="0"/>
              <a:t>AASHTO and ASTM International</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721100"/>
          </a:xfrm>
        </p:spPr>
        <p:txBody>
          <a:bodyPr/>
          <a:lstStyle/>
          <a:p>
            <a:r>
              <a:rPr lang="en-US" dirty="0"/>
              <a:t>Online GIS web application</a:t>
            </a:r>
          </a:p>
          <a:p>
            <a:r>
              <a:rPr lang="en-US" dirty="0"/>
              <a:t>Connects producers and consumers of material, minimizes transportation costs</a:t>
            </a:r>
          </a:p>
          <a:p>
            <a:r>
              <a:rPr lang="en-US" dirty="0"/>
              <a:t>Producers: location and contact information</a:t>
            </a:r>
          </a:p>
          <a:p>
            <a:r>
              <a:rPr lang="en-US" dirty="0"/>
              <a:t>Stockpiles: materials, availability and cost</a:t>
            </a:r>
          </a:p>
          <a:p>
            <a:r>
              <a:rPr lang="en-US" dirty="0"/>
              <a:t>Specifications and regulations</a:t>
            </a:r>
          </a:p>
          <a:p>
            <a:r>
              <a:rPr lang="en-US" dirty="0"/>
              <a:t>Case studies of successful projects and documentation</a:t>
            </a:r>
          </a:p>
          <a:p>
            <a:endParaRPr lang="en-US" dirty="0"/>
          </a:p>
        </p:txBody>
      </p:sp>
      <p:sp>
        <p:nvSpPr>
          <p:cNvPr id="3" name="Title 2"/>
          <p:cNvSpPr>
            <a:spLocks noGrp="1"/>
          </p:cNvSpPr>
          <p:nvPr>
            <p:ph type="title"/>
          </p:nvPr>
        </p:nvSpPr>
        <p:spPr>
          <a:xfrm>
            <a:off x="457200" y="533400"/>
            <a:ext cx="8305800" cy="1143000"/>
          </a:xfrm>
        </p:spPr>
        <p:txBody>
          <a:bodyPr>
            <a:noAutofit/>
          </a:bodyPr>
          <a:lstStyle/>
          <a:p>
            <a:r>
              <a:rPr lang="en-US" dirty="0"/>
              <a:t>Recycled Materials Web Map </a:t>
            </a:r>
            <a:br>
              <a:rPr lang="en-US" dirty="0"/>
            </a:br>
            <a:r>
              <a:rPr lang="en-US" dirty="0"/>
              <a:t>Phase 1 –  rmwm.caps.ua.edu</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379050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Recycled Material Web Map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2" y="685800"/>
            <a:ext cx="9161922" cy="6172200"/>
          </a:xfrm>
          <a:prstGeom prst="rect">
            <a:avLst/>
          </a:prstGeom>
        </p:spPr>
      </p:pic>
      <p:sp>
        <p:nvSpPr>
          <p:cNvPr id="5" name="Rectangle 4"/>
          <p:cNvSpPr/>
          <p:nvPr/>
        </p:nvSpPr>
        <p:spPr>
          <a:xfrm>
            <a:off x="76200" y="117180"/>
            <a:ext cx="2839239" cy="369332"/>
          </a:xfrm>
          <a:prstGeom prst="rect">
            <a:avLst/>
          </a:prstGeom>
        </p:spPr>
        <p:txBody>
          <a:bodyPr wrap="none">
            <a:spAutoFit/>
          </a:bodyPr>
          <a:lstStyle/>
          <a:p>
            <a:r>
              <a:rPr lang="en-US" dirty="0">
                <a:hlinkClick r:id="rId4"/>
              </a:rPr>
              <a:t>http://rmwm.caps.ua.edu/</a:t>
            </a:r>
            <a:r>
              <a:rPr lang="en-US" dirty="0"/>
              <a:t> </a:t>
            </a:r>
          </a:p>
        </p:txBody>
      </p:sp>
    </p:spTree>
    <p:extLst>
      <p:ext uri="{BB962C8B-B14F-4D97-AF65-F5344CB8AC3E}">
        <p14:creationId xmlns:p14="http://schemas.microsoft.com/office/powerpoint/2010/main" val="356689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25900"/>
          </a:xfrm>
        </p:spPr>
        <p:txBody>
          <a:bodyPr/>
          <a:lstStyle/>
          <a:p>
            <a:pPr marL="109537" indent="0">
              <a:buNone/>
            </a:pPr>
            <a:r>
              <a:rPr lang="en-US" dirty="0"/>
              <a:t>After researching publicly available tools, </a:t>
            </a:r>
            <a:r>
              <a:rPr lang="en-US" dirty="0" err="1"/>
              <a:t>PaLATE</a:t>
            </a:r>
            <a:r>
              <a:rPr lang="en-US" dirty="0"/>
              <a:t> was used by RMRC to conduct life-cycle assessments and cost analyses for six partner states for the year 2013.</a:t>
            </a:r>
          </a:p>
          <a:p>
            <a:r>
              <a:rPr lang="en-US" sz="2400" dirty="0"/>
              <a:t>Energy consumption savings ranged from 78-83% </a:t>
            </a:r>
          </a:p>
          <a:p>
            <a:r>
              <a:rPr lang="en-US" sz="2400" dirty="0"/>
              <a:t>Water consumption was reduced by 94-99%</a:t>
            </a:r>
          </a:p>
          <a:p>
            <a:r>
              <a:rPr lang="en-US" sz="2400" dirty="0"/>
              <a:t>CO2 emissions were reduced by 92-99%</a:t>
            </a:r>
          </a:p>
          <a:p>
            <a:r>
              <a:rPr lang="en-US" sz="2400" dirty="0"/>
              <a:t>Solid waste disposal was avoided through reuse by 92-99%</a:t>
            </a:r>
          </a:p>
          <a:p>
            <a:r>
              <a:rPr lang="en-US" sz="2400" dirty="0"/>
              <a:t>Total economic savings estimated to be $63 million</a:t>
            </a:r>
            <a:r>
              <a:rPr lang="en-US" dirty="0"/>
              <a:t> </a:t>
            </a:r>
          </a:p>
          <a:p>
            <a:endParaRPr lang="en-US" dirty="0"/>
          </a:p>
        </p:txBody>
      </p:sp>
      <p:sp>
        <p:nvSpPr>
          <p:cNvPr id="3" name="Title 2"/>
          <p:cNvSpPr>
            <a:spLocks noGrp="1"/>
          </p:cNvSpPr>
          <p:nvPr>
            <p:ph type="title"/>
          </p:nvPr>
        </p:nvSpPr>
        <p:spPr/>
        <p:txBody>
          <a:bodyPr/>
          <a:lstStyle/>
          <a:p>
            <a:r>
              <a:rPr lang="en-US" dirty="0"/>
              <a:t>Systemwide Life-Cycle Benefits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58731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Provides method to collect direct information and project-specific parameters on sustainability assessment characteristics: emissions, energy and water consumption and life-cycle cost benefits</a:t>
            </a:r>
          </a:p>
          <a:p>
            <a:r>
              <a:rPr lang="en-US" dirty="0"/>
              <a:t>Conveys the benefits in quantitative and transparent manner using easily understood metrics</a:t>
            </a:r>
          </a:p>
          <a:p>
            <a:r>
              <a:rPr lang="en-US" dirty="0"/>
              <a:t>Can be downloaded at </a:t>
            </a:r>
            <a:r>
              <a:rPr lang="en-US" dirty="0">
                <a:hlinkClick r:id="rId3"/>
              </a:rPr>
              <a:t>http://rmrc.wisc.edu/</a:t>
            </a:r>
            <a:endParaRPr lang="en-US" dirty="0"/>
          </a:p>
          <a:p>
            <a:r>
              <a:rPr lang="en-US" dirty="0"/>
              <a:t>User manual also available</a:t>
            </a:r>
          </a:p>
          <a:p>
            <a:endParaRPr lang="en-US" dirty="0"/>
          </a:p>
        </p:txBody>
      </p:sp>
      <p:sp>
        <p:nvSpPr>
          <p:cNvPr id="3" name="Title 2"/>
          <p:cNvSpPr>
            <a:spLocks noGrp="1"/>
          </p:cNvSpPr>
          <p:nvPr>
            <p:ph type="title"/>
          </p:nvPr>
        </p:nvSpPr>
        <p:spPr/>
        <p:txBody>
          <a:bodyPr>
            <a:normAutofit/>
          </a:bodyPr>
          <a:lstStyle/>
          <a:p>
            <a:r>
              <a:rPr lang="en-US" dirty="0"/>
              <a:t>Materials Tracking Tool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3429480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AD4EAC7E5C74CAB6C5FB81E582358" ma:contentTypeVersion="1" ma:contentTypeDescription="Create a new document." ma:contentTypeScope="" ma:versionID="7c30b53eff8f9074fa9143f7e2747296">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ED5EBD-6D3D-4B4E-89E3-D7CE96207A87}"/>
</file>

<file path=customXml/itemProps2.xml><?xml version="1.0" encoding="utf-8"?>
<ds:datastoreItem xmlns:ds="http://schemas.openxmlformats.org/officeDocument/2006/customXml" ds:itemID="{80CEB864-A09A-4D68-935A-2E9F41DFDBE1}"/>
</file>

<file path=customXml/itemProps3.xml><?xml version="1.0" encoding="utf-8"?>
<ds:datastoreItem xmlns:ds="http://schemas.openxmlformats.org/officeDocument/2006/customXml" ds:itemID="{6FF6508C-D8E1-4B15-BD69-82DE5FACDED9}"/>
</file>

<file path=docProps/app.xml><?xml version="1.0" encoding="utf-8"?>
<Properties xmlns="http://schemas.openxmlformats.org/officeDocument/2006/extended-properties" xmlns:vt="http://schemas.openxmlformats.org/officeDocument/2006/docPropsVTypes">
  <Template/>
  <TotalTime>766</TotalTime>
  <Words>1040</Words>
  <Application>Microsoft Office PowerPoint</Application>
  <PresentationFormat>On-screen Show (4:3)</PresentationFormat>
  <Paragraphs>140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Wingdings</vt:lpstr>
      <vt:lpstr>Wingdings 2</vt:lpstr>
      <vt:lpstr>Wingdings 3</vt:lpstr>
      <vt:lpstr>Concourse</vt:lpstr>
      <vt:lpstr>High Value Research  Sweet 16 – RAC Region 3</vt:lpstr>
      <vt:lpstr>Recycled Materials Resource Center Third Generation TPF-5(270) </vt:lpstr>
      <vt:lpstr>RMRC background </vt:lpstr>
      <vt:lpstr>RMRC-3 scope</vt:lpstr>
      <vt:lpstr>AASHTO and ASTM International</vt:lpstr>
      <vt:lpstr>Recycled Materials Web Map  Phase 1 –  rmwm.caps.ua.edu</vt:lpstr>
      <vt:lpstr>PowerPoint Presentation</vt:lpstr>
      <vt:lpstr>Systemwide Life-Cycle Benefits</vt:lpstr>
      <vt:lpstr>Materials Tracking Tool</vt:lpstr>
      <vt:lpstr>Use of Recycled Materials as MSE Retaining Wall Reinforced Backfills</vt:lpstr>
      <vt:lpstr>Principal Investigators</vt:lpstr>
      <vt:lpstr>RMRC Fourth Generation TPF-5(352)</vt:lpstr>
      <vt:lpstr>RMRC- 4 Projects/Proposals Under Consideration</vt:lpstr>
      <vt:lpstr>Contacts and resources</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RAC Meeting HVR Presentation</dc:title>
  <dc:subject>Wisconsin Department of Transportation Power Point Presentation</dc:subject>
  <dc:creator>WisDOT</dc:creator>
  <cp:keywords>Wisconsin Department of Transportation Power Point Presentation</cp:keywords>
  <dc:description>2012</dc:description>
  <cp:lastModifiedBy>Eiter, Andrew C - DOT</cp:lastModifiedBy>
  <cp:revision>84</cp:revision>
  <cp:lastPrinted>2017-07-19T19:18:35Z</cp:lastPrinted>
  <dcterms:created xsi:type="dcterms:W3CDTF">2012-06-26T13:11:17Z</dcterms:created>
  <dcterms:modified xsi:type="dcterms:W3CDTF">2018-07-13T21:34:06Z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0x0101007D5AD4EAC7E5C74CAB6C5FB81E582358</vt:lpwstr>
  </property>
</Properties>
</file>