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ink/ink1.xml" ContentType="application/inkml+xml"/>
  <Override PartName="/ppt/theme/theme1.xml" ContentType="application/vnd.openxmlformats-officedocument.theme+xml"/>
  <Override PartName="/ppt/ink/ink2.xml" ContentType="application/inkml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62" r:id="rId2"/>
    <p:sldId id="284" r:id="rId3"/>
    <p:sldId id="271" r:id="rId4"/>
    <p:sldId id="273" r:id="rId5"/>
    <p:sldId id="272" r:id="rId6"/>
    <p:sldId id="280" r:id="rId7"/>
    <p:sldId id="282" r:id="rId8"/>
    <p:sldId id="278" r:id="rId9"/>
    <p:sldId id="283" r:id="rId10"/>
    <p:sldId id="281" r:id="rId11"/>
    <p:sldId id="275" r:id="rId1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rtner, Diane K - DOT" initials="GDK-D" lastIdx="3" clrIdx="0">
    <p:extLst>
      <p:ext uri="{19B8F6BF-5375-455C-9EA6-DF929625EA0E}">
        <p15:presenceInfo xmlns:p15="http://schemas.microsoft.com/office/powerpoint/2012/main" userId="S-1-5-21-2014430026-1432593244-2068819953-449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6A"/>
    <a:srgbClr val="A0284C"/>
    <a:srgbClr val="D8B846"/>
    <a:srgbClr val="D8B832"/>
    <a:srgbClr val="FFBE05"/>
    <a:srgbClr val="F2CD00"/>
    <a:srgbClr val="D8B85E"/>
    <a:srgbClr val="DCC070"/>
    <a:srgbClr val="1E3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0" autoAdjust="0"/>
    <p:restoredTop sz="84910" autoAdjust="0"/>
  </p:normalViewPr>
  <p:slideViewPr>
    <p:cSldViewPr snapToGrid="0">
      <p:cViewPr varScale="1">
        <p:scale>
          <a:sx n="87" d="100"/>
          <a:sy n="87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5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387A35C-FE16-4401-8225-4521579CB0E4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r>
              <a:rPr lang="en-US"/>
              <a:t>Wisconsin Department of Transportation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230065EF-5B0B-4527-B697-707380E4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6072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18T16:09:57.360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DBFDDA02-9F01-45C1-BF11-C9918CE0F95A}" emma:medium="tactile" emma:mode="ink">
          <msink:context xmlns:msink="http://schemas.microsoft.com/ink/2010/main" type="writingRegion" rotatedBoundingBox="1173,1125 1188,1125 1188,1140 1173,1140"/>
        </emma:interpretation>
      </emma:emma>
    </inkml:annotationXML>
    <inkml:traceGroup>
      <inkml:annotationXML>
        <emma:emma xmlns:emma="http://www.w3.org/2003/04/emma" version="1.0">
          <emma:interpretation id="{2EF3A6D8-2DBA-44EA-BB84-F71448F32D89}" emma:medium="tactile" emma:mode="ink">
            <msink:context xmlns:msink="http://schemas.microsoft.com/ink/2010/main" type="paragraph" rotatedBoundingBox="1173,1125 1188,1125 1188,1140 1173,11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95C8D4-FFF5-4492-B995-6C18F77D0B29}" emma:medium="tactile" emma:mode="ink">
              <msink:context xmlns:msink="http://schemas.microsoft.com/ink/2010/main" type="line" rotatedBoundingBox="1173,1125 1188,1125 1188,1140 1173,1140"/>
            </emma:interpretation>
          </emma:emma>
        </inkml:annotationXML>
        <inkml:traceGroup>
          <inkml:annotationXML>
            <emma:emma xmlns:emma="http://www.w3.org/2003/04/emma" version="1.0">
              <emma:interpretation id="{3D22B72E-8A8E-4226-8662-1F1CB26AC21B}" emma:medium="tactile" emma:mode="ink">
                <msink:context xmlns:msink="http://schemas.microsoft.com/ink/2010/main" type="inkWord" rotatedBoundingBox="1173,1125 1188,1125 1188,1140 1173,1140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v</emma:literal>
                </emma:interpretation>
                <emma:interpretation id="interp2" emma:lang="en-US" emma:confidence="0">
                  <emma:literal>}</emma:literal>
                </emma:interpretation>
                <emma:interpretation id="interp3" emma:lang="en-US" emma:confidence="0">
                  <emma:literal>w</emma:literal>
                </emma:interpretation>
                <emma:interpretation id="interp4" emma:lang="en-US" emma:confidence="0">
                  <emma:literal>3</emma:literal>
                </emma:interpretation>
              </emma:one-of>
            </emma:emma>
          </inkml:annotationXML>
          <inkml:trace contextRef="#ctx0" brushRef="#br0">1 1 0,'0'0'224,"0"0"-32,0 0-96,0 0 65,0 0-33,0 0 32,0 0 128,0 0 0,0 0-95,0 0-1,0 0-64,0 0-64,0 0-32,0 0 0,0 0 32,0 0-32,0 0-32,0 0 0,0 0 0,0 0 32,0 0-32,0 0 0,0 0 0,0 0 0,0 0-32,0 0-192,0 0-96,0 0-97,0 0-223,0 0-33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5T16:40:01.099"/>
    </inkml:context>
    <inkml:brush xml:id="br0">
      <inkml:brushProperty name="width" value="0.05" units="cm"/>
      <inkml:brushProperty name="height" value="0.05" units="cm"/>
    </inkml:brush>
  </inkml:definitions>
  <inkml:traceGroup>
    <inkml:annotationXML>
      <emma:emma xmlns:emma="http://www.w3.org/2003/04/emma" version="1.0">
        <emma:interpretation id="{0E13C1C7-6FAB-4E68-ADFC-5B813B7C1058}" emma:medium="tactile" emma:mode="ink">
          <msink:context xmlns:msink="http://schemas.microsoft.com/ink/2010/main" type="writingRegion" rotatedBoundingBox="27318,17211 27372,17211 27372,17319 27318,17319"/>
        </emma:interpretation>
      </emma:emma>
    </inkml:annotationXML>
    <inkml:traceGroup>
      <inkml:annotationXML>
        <emma:emma xmlns:emma="http://www.w3.org/2003/04/emma" version="1.0">
          <emma:interpretation id="{EFCEBCAC-36D5-4F24-98B0-04FDDD4D49E7}" emma:medium="tactile" emma:mode="ink">
            <msink:context xmlns:msink="http://schemas.microsoft.com/ink/2010/main" type="paragraph" rotatedBoundingBox="27318,17211 27372,17211 27372,17319 27318,173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048C3A-3CFE-4D80-AA99-2A39DF3F837F}" emma:medium="tactile" emma:mode="ink">
              <msink:context xmlns:msink="http://schemas.microsoft.com/ink/2010/main" type="line" rotatedBoundingBox="27318,17211 27372,17211 27372,17319 27318,17319"/>
            </emma:interpretation>
          </emma:emma>
        </inkml:annotationXML>
        <inkml:traceGroup>
          <inkml:annotationXML>
            <emma:emma xmlns:emma="http://www.w3.org/2003/04/emma" version="1.0">
              <emma:interpretation id="{7779F1BC-1A8C-41E5-9206-4653DC0ABF3F}" emma:medium="tactile" emma:mode="ink">
                <msink:context xmlns:msink="http://schemas.microsoft.com/ink/2010/main" type="inkWord" rotatedBoundingBox="27318,17211 27372,17211 27372,17319 27318,17319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G</emma:literal>
                </emma:interpretation>
                <emma:interpretation id="interp2" emma:lang="en-US" emma:confidence="0">
                  <emma:literal>r</emma:literal>
                </emma:interpretation>
                <emma:interpretation id="interp3" emma:lang="en-US" emma:confidence="0">
                  <emma:literal>f</emma:literal>
                </emma:interpretation>
                <emma:interpretation id="interp4" emma:lang="en-US" emma:confidence="0">
                  <emma:literal>.</emma:literal>
                </emma:interpretation>
              </emma:one-of>
            </emma:emma>
          </inkml:annotationXML>
          <inkml:trace contextRef="#ctx0" brushRef="#br0">27 109 0,'0'0'352,"0"0"-63,0 0 127,0 0-32,0 0-159,0 0-1,0 0-64,0 0-32,0 0-32,0 0-64,0-27 0,0 27 0,-27 0-32,27-27 0,0 27 32,0 0 0,0 0-32,0 0-32,0 0 0,0-27 0,0 27-256,27 0-321,0-27-352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8B8B34B4-0DAC-4C17-B484-320AB1570CDC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3350" y="1160463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r>
              <a:rPr lang="en-US"/>
              <a:t>Wisconsin Department of Transportation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A3688F50-7C5E-4630-BBD8-8950DF35A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1315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3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71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00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27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Bolded factors have been addressed in specification changes</a:t>
            </a:r>
          </a:p>
          <a:p>
            <a:endParaRPr lang="en-US" dirty="0"/>
          </a:p>
          <a:p>
            <a:r>
              <a:rPr lang="en-US" dirty="0"/>
              <a:t>Specification changes for italicized factors are being developed.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3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Increasing pavement lifespan decreases the frequency at which replacement or repair is needed and alleviates pressure on the letting program.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38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Wisconsin Department of Transportation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8F50-7C5E-4630-BBD8-8950DF35AB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6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594360"/>
            <a:ext cx="8229600" cy="147574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lnSpc>
                <a:spcPts val="5600"/>
              </a:lnSpc>
              <a:defRPr sz="6000" b="1" spc="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Select to edit title</a:t>
            </a:r>
            <a:br>
              <a:rPr lang="en-US" dirty="0"/>
            </a:br>
            <a:r>
              <a:rPr lang="en-US" dirty="0"/>
              <a:t>Line 2 optional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163236"/>
            <a:ext cx="8229600" cy="56726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buNone/>
              <a:defRPr sz="4700" b="1" spc="150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Presenter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2730496"/>
            <a:ext cx="8229600" cy="5486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4200"/>
              </a:lnSpc>
              <a:buNone/>
              <a:defRPr sz="4000" spc="100" baseline="0">
                <a:solidFill>
                  <a:srgbClr val="A0284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Title of Presenter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3505200"/>
            <a:ext cx="8229600" cy="100584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800" spc="1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Name of conference event</a:t>
            </a:r>
          </a:p>
          <a:p>
            <a:pPr lvl="0"/>
            <a:r>
              <a:rPr lang="en-US" dirty="0"/>
              <a:t>Location, City, State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4559300"/>
            <a:ext cx="8229600" cy="482600"/>
          </a:xfrm>
          <a:prstGeom prst="rect">
            <a:avLst/>
          </a:prstGeom>
        </p:spPr>
        <p:txBody>
          <a:bodyPr lIns="0" tIns="0" rIns="0" anchor="t" anchorCtr="0"/>
          <a:lstStyle>
            <a:lvl1pPr marL="0" indent="0" algn="ctr">
              <a:buNone/>
              <a:defRPr sz="25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9" y="5299578"/>
            <a:ext cx="1143000" cy="1143000"/>
          </a:xfrm>
          <a:prstGeom prst="rect">
            <a:avLst/>
          </a:prstGeom>
          <a:effectLst>
            <a:outerShdw blurRad="190500" algn="ctr" rotWithShape="0">
              <a:schemeClr val="tx1">
                <a:lumMod val="50000"/>
                <a:lumOff val="50000"/>
                <a:alpha val="7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1584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2743200"/>
            <a:ext cx="3867150" cy="382545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to edit bullet 4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4724400" y="2743200"/>
            <a:ext cx="3786188" cy="3800052"/>
          </a:xfrm>
          <a:prstGeom prst="rect">
            <a:avLst/>
          </a:prstGeom>
          <a:effectLst>
            <a:outerShdw blurRad="889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4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</a:t>
            </a:r>
            <a:br>
              <a:rPr lang="en-US" dirty="0"/>
            </a:br>
            <a:r>
              <a:rPr lang="en-US" dirty="0"/>
              <a:t>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08362678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ample Bullet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94360"/>
            <a:ext cx="7886700" cy="1325563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bullets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286000"/>
            <a:ext cx="7886700" cy="4351338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24744545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picture or graph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picture or graph only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623888" y="2743200"/>
            <a:ext cx="7886700" cy="3825879"/>
          </a:xfrm>
          <a:prstGeom prst="rect">
            <a:avLst/>
          </a:prstGeom>
          <a:effectLst>
            <a:outerShdw blurRad="101600" algn="tl" rotWithShape="0">
              <a:schemeClr val="tx2">
                <a:lumMod val="50000"/>
                <a:alpha val="70000"/>
              </a:schemeClr>
            </a:outerShdw>
          </a:effectLst>
        </p:spPr>
        <p:txBody>
          <a:bodyPr tIns="914400"/>
          <a:lstStyle>
            <a:lvl1pPr marL="0" indent="0" algn="ctr">
              <a:lnSpc>
                <a:spcPts val="2700"/>
              </a:lnSpc>
              <a:spcBef>
                <a:spcPts val="0"/>
              </a:spcBef>
              <a:buNone/>
              <a:defRPr sz="2400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Double click on icon below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7858309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bullets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 baseline="0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43200"/>
            <a:ext cx="7886700" cy="382545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1E384B"/>
                </a:solidFill>
                <a:latin typeface="Arial Narrow" panose="020B060602020203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aseline="0">
                <a:solidFill>
                  <a:srgbClr val="A0284C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bullet 1</a:t>
            </a:r>
          </a:p>
          <a:p>
            <a:pPr lvl="1"/>
            <a:r>
              <a:rPr lang="en-US" dirty="0"/>
              <a:t>Click here to edit bullet 2</a:t>
            </a:r>
          </a:p>
          <a:p>
            <a:pPr lvl="2"/>
            <a:r>
              <a:rPr lang="en-US" dirty="0"/>
              <a:t>Click here to edit bullet 3</a:t>
            </a:r>
          </a:p>
          <a:p>
            <a:pPr lvl="3"/>
            <a:r>
              <a:rPr lang="en-US" dirty="0"/>
              <a:t>Click here to edit bullet 4</a:t>
            </a:r>
          </a:p>
        </p:txBody>
      </p:sp>
    </p:spTree>
    <p:extLst>
      <p:ext uri="{BB962C8B-B14F-4D97-AF65-F5344CB8AC3E}">
        <p14:creationId xmlns:p14="http://schemas.microsoft.com/office/powerpoint/2010/main" val="115720425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 Subhead and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594360"/>
            <a:ext cx="7886700" cy="1270528"/>
          </a:xfrm>
          <a:prstGeom prst="rect">
            <a:avLst/>
          </a:prstGeom>
        </p:spPr>
        <p:txBody>
          <a:bodyPr anchor="ctr" anchorCtr="0"/>
          <a:lstStyle>
            <a:lvl1pPr algn="ctr">
              <a:lnSpc>
                <a:spcPts val="4400"/>
              </a:lnSpc>
              <a:defRPr sz="4500" b="1"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Example: subhead and paragraph</a:t>
            </a:r>
            <a:br>
              <a:rPr lang="en-US" dirty="0"/>
            </a:br>
            <a:r>
              <a:rPr lang="en-US" dirty="0"/>
              <a:t>Click here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30401"/>
            <a:ext cx="7886700" cy="4572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400"/>
              </a:lnSpc>
              <a:spcBef>
                <a:spcPts val="0"/>
              </a:spcBef>
              <a:buNone/>
              <a:defRPr sz="3600" b="1">
                <a:solidFill>
                  <a:srgbClr val="A0284C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edit subhead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43200"/>
            <a:ext cx="7886700" cy="38254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100"/>
              </a:lnSpc>
              <a:buNone/>
              <a:defRPr baseline="0">
                <a:solidFill>
                  <a:srgbClr val="00416A"/>
                </a:solidFill>
                <a:latin typeface="Arial Narrow" panose="020B0606020202030204" pitchFamily="34" charset="0"/>
              </a:defRPr>
            </a:lvl1pPr>
            <a:lvl2pPr>
              <a:defRPr baseline="0">
                <a:solidFill>
                  <a:srgbClr val="DCC070"/>
                </a:solidFill>
                <a:latin typeface="Arial Narrow" panose="020B060602020203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Arial Narrow" panose="020B0606020202030204" pitchFamily="34" charset="0"/>
              </a:defRPr>
            </a:lvl3pPr>
            <a:lvl4pPr>
              <a:defRPr baseline="0">
                <a:solidFill>
                  <a:srgbClr val="FFC000"/>
                </a:solidFill>
                <a:latin typeface="Arial Narrow" panose="020B060602020203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here to edit paragraph.</a:t>
            </a:r>
          </a:p>
        </p:txBody>
      </p:sp>
    </p:spTree>
    <p:extLst>
      <p:ext uri="{BB962C8B-B14F-4D97-AF65-F5344CB8AC3E}">
        <p14:creationId xmlns:p14="http://schemas.microsoft.com/office/powerpoint/2010/main" val="342751159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84864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468EF-490C-4F12-808A-83D9C82E0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81281-7F28-443C-B5FF-037BF2926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9B8B5-461E-4400-9969-623E87C9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750F-C7EE-4A9C-A871-7F8BC8E27D40}" type="datetimeFigureOut">
              <a:rPr lang="en-US" smtClean="0"/>
              <a:t>3/1/2019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213F-5531-41AD-AA5C-9471A243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A8C64-377F-4C48-9E95-BFE40F03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5D9-B5A9-447C-B216-031E4D3EC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0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customXml" Target="../ink/ink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826" y="4360549"/>
            <a:ext cx="3775972" cy="249745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" name="Ink 3"/>
              <p14:cNvContentPartPr/>
              <p14:nvPr userDrawn="1"/>
            </p14:nvContentPartPr>
            <p14:xfrm>
              <a:off x="422348" y="405245"/>
              <a:ext cx="360" cy="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19108" y="402005"/>
                <a:ext cx="6840" cy="684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8" r:id="rId2"/>
    <p:sldLayoutId id="2147483675" r:id="rId3"/>
    <p:sldLayoutId id="2147483679" r:id="rId4"/>
    <p:sldLayoutId id="2147483676" r:id="rId5"/>
    <p:sldLayoutId id="2147483677" r:id="rId6"/>
    <p:sldLayoutId id="2147483681" r:id="rId7"/>
    <p:sldLayoutId id="2147483682" r:id="rId8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research@dot.wi.gov" TargetMode="External"/><Relationship Id="rId3" Type="http://schemas.openxmlformats.org/officeDocument/2006/relationships/hyperlink" Target="http://apwmad0a4030:37108/documents2/research/14-06-revised-final-report.pdf" TargetMode="External"/><Relationship Id="rId7" Type="http://schemas.openxmlformats.org/officeDocument/2006/relationships/hyperlink" Target="mailto:barry.paye@dot.wi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carlj@starkasphalt.com" TargetMode="External"/><Relationship Id="rId5" Type="http://schemas.openxmlformats.org/officeDocument/2006/relationships/hyperlink" Target="mailto:aatt@erols.com" TargetMode="External"/><Relationship Id="rId4" Type="http://schemas.openxmlformats.org/officeDocument/2006/relationships/hyperlink" Target="http://apwmad0a4030:37108/documents2/research/RS-0092-14-06-brief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isconsindot.gov/Pages/about-wisdot/research/whrp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41218"/>
            <a:ext cx="8229600" cy="1819088"/>
          </a:xfrm>
        </p:spPr>
        <p:txBody>
          <a:bodyPr/>
          <a:lstStyle/>
          <a:p>
            <a:r>
              <a:rPr lang="en-US" sz="4800" dirty="0"/>
              <a:t>High Value Research </a:t>
            </a:r>
            <a:br>
              <a:rPr lang="en-US" sz="4800" dirty="0"/>
            </a:br>
            <a:r>
              <a:rPr lang="en-US" sz="4800" dirty="0"/>
              <a:t>Sweet 16 – RAC Region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702845"/>
            <a:ext cx="8229600" cy="567260"/>
          </a:xfrm>
        </p:spPr>
        <p:txBody>
          <a:bodyPr/>
          <a:lstStyle/>
          <a:p>
            <a:r>
              <a:rPr lang="en-US" sz="3200" dirty="0"/>
              <a:t>Diane Gurtner</a:t>
            </a:r>
          </a:p>
          <a:p>
            <a:r>
              <a:rPr lang="en-US" sz="3200" dirty="0"/>
              <a:t>WisDOT Research &amp; Library Services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" y="3883571"/>
            <a:ext cx="8229600" cy="778701"/>
          </a:xfrm>
        </p:spPr>
        <p:txBody>
          <a:bodyPr/>
          <a:lstStyle/>
          <a:p>
            <a:r>
              <a:rPr lang="en-US" dirty="0"/>
              <a:t>National RAC and TRB State Representatives meeting</a:t>
            </a:r>
          </a:p>
          <a:p>
            <a:r>
              <a:rPr lang="en-US" dirty="0"/>
              <a:t>Wichita, Kansas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57200" y="4746470"/>
            <a:ext cx="8229600" cy="482600"/>
          </a:xfrm>
        </p:spPr>
        <p:txBody>
          <a:bodyPr/>
          <a:lstStyle/>
          <a:p>
            <a:r>
              <a:rPr lang="en-US" dirty="0"/>
              <a:t>July 24, 2018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/>
              <p14:cNvContentPartPr/>
              <p14:nvPr/>
            </p14:nvContentPartPr>
            <p14:xfrm>
              <a:off x="9834564" y="6196197"/>
              <a:ext cx="19800" cy="3924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31324" y="6193677"/>
                <a:ext cx="25560" cy="4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492005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FDA85-6A82-4AF2-A60F-94292115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72CE1-FA18-4828-B44F-F785FDBCD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Increases average asphalt pavement life by two years or more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Reduces annual costs by $25 million</a:t>
            </a:r>
          </a:p>
          <a:p>
            <a:endParaRPr lang="en-US" dirty="0"/>
          </a:p>
          <a:p>
            <a:r>
              <a:rPr lang="en-US" dirty="0"/>
              <a:t>Reduces pressure on WisDOT’s letting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71092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8CFC0-44FE-4BFD-AEA5-760A1B722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7397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Contacts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510B8-A887-4237-8468-4CD2EF5A5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037" y="1696632"/>
            <a:ext cx="8335925" cy="4938077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hlinkClick r:id="rId3"/>
              </a:rPr>
              <a:t>WisDOT Research &amp; Library Homepage</a:t>
            </a:r>
          </a:p>
          <a:p>
            <a:pPr marL="0" indent="0" algn="ctr">
              <a:buNone/>
            </a:pPr>
            <a:r>
              <a:rPr lang="en-US" sz="2000" dirty="0">
                <a:hlinkClick r:id="rId3"/>
              </a:rPr>
              <a:t>Final Report</a:t>
            </a:r>
            <a:r>
              <a:rPr lang="en-US" sz="2000" dirty="0"/>
              <a:t> | </a:t>
            </a:r>
            <a:r>
              <a:rPr lang="en-US" sz="2000" dirty="0">
                <a:hlinkClick r:id="rId4"/>
              </a:rPr>
              <a:t>Research Brief</a:t>
            </a:r>
            <a:endParaRPr lang="en-US" sz="20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Principal Investigator</a:t>
            </a:r>
          </a:p>
          <a:p>
            <a:pPr marL="0" indent="0">
              <a:buNone/>
            </a:pPr>
            <a:r>
              <a:rPr lang="en-US" sz="2200" dirty="0"/>
              <a:t>Ramon Bonaquist, Advanced Asphalt Technologies</a:t>
            </a:r>
          </a:p>
          <a:p>
            <a:pPr marL="0" indent="0">
              <a:buNone/>
            </a:pPr>
            <a:r>
              <a:rPr lang="en-US" sz="2200" dirty="0">
                <a:hlinkClick r:id="rId5"/>
              </a:rPr>
              <a:t>aatt@erols.com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Project Manager</a:t>
            </a:r>
          </a:p>
          <a:p>
            <a:pPr marL="0" indent="0">
              <a:buNone/>
            </a:pPr>
            <a:r>
              <a:rPr lang="en-US" sz="2200" dirty="0"/>
              <a:t>Carl Johnson, Stark Asphalt</a:t>
            </a:r>
          </a:p>
          <a:p>
            <a:pPr marL="0" indent="0">
              <a:buNone/>
            </a:pPr>
            <a:r>
              <a:rPr lang="en-US" sz="2200" dirty="0">
                <a:hlinkClick r:id="rId6"/>
              </a:rPr>
              <a:t>carlj@starkasphalt.com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WisDOT Project Contact</a:t>
            </a:r>
          </a:p>
          <a:p>
            <a:pPr marL="0" indent="0">
              <a:buNone/>
            </a:pPr>
            <a:r>
              <a:rPr lang="en-US" sz="2200" dirty="0"/>
              <a:t>Barry </a:t>
            </a:r>
            <a:r>
              <a:rPr lang="en-US" sz="2200" dirty="0" err="1"/>
              <a:t>Paye</a:t>
            </a:r>
            <a:r>
              <a:rPr lang="en-US" sz="2200" dirty="0"/>
              <a:t>, Bureau of Technical Services</a:t>
            </a:r>
          </a:p>
          <a:p>
            <a:pPr marL="0" indent="0">
              <a:buNone/>
            </a:pPr>
            <a:r>
              <a:rPr lang="en-US" sz="2200" dirty="0">
                <a:hlinkClick r:id="rId7"/>
              </a:rPr>
              <a:t>barry.paye@dot.wi.gov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solidFill>
                  <a:srgbClr val="A0284C"/>
                </a:solidFill>
              </a:rPr>
              <a:t>WisDOT Research &amp; Library Services</a:t>
            </a:r>
          </a:p>
          <a:p>
            <a:pPr marL="0" indent="0">
              <a:buNone/>
            </a:pPr>
            <a:r>
              <a:rPr lang="en-US" sz="2200" dirty="0">
                <a:hlinkClick r:id="rId8"/>
              </a:rPr>
              <a:t>research@dot.wi.gov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0482648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5208C-5BA3-493D-A01E-705A594DC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The Wisconsin Highway Research Program (WHRP)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9F315C-9995-401A-A102-17E8BA9AB3B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65043" y="2133599"/>
            <a:ext cx="8600661" cy="382545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Established in collaboration with UW – Madison in 1998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FFY 2017 budget of $1.23 million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Primary research areas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Flexible Pavements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Rigid Pavements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Structures</a:t>
            </a:r>
          </a:p>
          <a:p>
            <a:pPr marL="1143000" lvl="1" indent="-457200"/>
            <a:r>
              <a:rPr lang="en-US" dirty="0">
                <a:solidFill>
                  <a:srgbClr val="00416A"/>
                </a:solidFill>
              </a:rPr>
              <a:t>Geotechnics</a:t>
            </a:r>
          </a:p>
          <a:p>
            <a:pPr marL="1143000" lvl="1" indent="-457200"/>
            <a:endParaRPr lang="en-US" dirty="0">
              <a:solidFill>
                <a:srgbClr val="00416A"/>
              </a:solidFill>
            </a:endParaRPr>
          </a:p>
          <a:p>
            <a:r>
              <a:rPr lang="en-US" dirty="0">
                <a:hlinkClick r:id="rId3"/>
              </a:rPr>
              <a:t>http://wisconsindot.gov/Pages/about-wisdot/research/whrp.aspx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8823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C5F8B-7031-4B85-84AF-601E83102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4" y="693694"/>
            <a:ext cx="8011329" cy="1740224"/>
          </a:xfrm>
        </p:spPr>
        <p:txBody>
          <a:bodyPr>
            <a:normAutofit fontScale="90000"/>
          </a:bodyPr>
          <a:lstStyle/>
          <a:p>
            <a:br>
              <a:rPr lang="en-US" sz="50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50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Factors Affecting Asphalt Concrete Durability</a:t>
            </a:r>
            <a:br>
              <a:rPr lang="en-US" sz="50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WHRP 0092-14-06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EEC96B-456F-41B8-91C3-92CA982CF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290" y="2728985"/>
            <a:ext cx="8114604" cy="1958789"/>
          </a:xfrm>
        </p:spPr>
        <p:txBody>
          <a:bodyPr/>
          <a:lstStyle/>
          <a:p>
            <a:pPr algn="l"/>
            <a:r>
              <a:rPr lang="en-US" sz="3200" dirty="0">
                <a:solidFill>
                  <a:srgbClr val="A028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  <a:r>
              <a:rPr lang="en-US" sz="3200" dirty="0">
                <a:solidFill>
                  <a:srgbClr val="0041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Investigate factors affecting asphalt concrete durability, and evaluate WisDOT’s current mixture criteria relative to best practices.</a:t>
            </a:r>
          </a:p>
          <a:p>
            <a:pPr algn="l"/>
            <a:br>
              <a:rPr lang="en-US" sz="3200" dirty="0">
                <a:solidFill>
                  <a:srgbClr val="00416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solidFill>
                <a:srgbClr val="0041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9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94F76-8AE2-4047-82C8-9C7BD1F52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C5F45-9117-4709-B1D8-4065E8304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relationships among four compositional factors through semi-circular bend and oven aging tests on laboratory-prepared mixtures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Verify cracking-resistance estimates on plant-produced mixtures</a:t>
            </a:r>
          </a:p>
        </p:txBody>
      </p:sp>
    </p:spTree>
    <p:extLst>
      <p:ext uri="{BB962C8B-B14F-4D97-AF65-F5344CB8AC3E}">
        <p14:creationId xmlns:p14="http://schemas.microsoft.com/office/powerpoint/2010/main" val="183299376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F20E4-BBB5-4524-8F47-7192A463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Examined Factors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F496DAD-4546-4E7D-9547-A1B8DC32D0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5140" y="1918139"/>
            <a:ext cx="51937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5913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2968-3C14-49CF-8E9E-114AF8B1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Tests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68CC04-D235-4580-8895-67FE293734B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3888" y="1871330"/>
            <a:ext cx="3867150" cy="3825453"/>
          </a:xfrm>
        </p:spPr>
        <p:txBody>
          <a:bodyPr/>
          <a:lstStyle/>
          <a:p>
            <a:r>
              <a:rPr lang="en-US" dirty="0"/>
              <a:t>Semi-circular bend at intermediate temperatures to measure cracking resistance</a:t>
            </a:r>
            <a:br>
              <a:rPr lang="en-US" dirty="0"/>
            </a:br>
            <a:endParaRPr lang="en-US" dirty="0"/>
          </a:p>
          <a:p>
            <a:r>
              <a:rPr lang="en-US" dirty="0"/>
              <a:t>Oven aging to measure age hardening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F404DC4D-C2AC-4D06-9876-3EA990F6BB34}"/>
              </a:ext>
            </a:extLst>
          </p:cNvPr>
          <p:cNvSpPr txBox="1">
            <a:spLocks/>
          </p:cNvSpPr>
          <p:nvPr/>
        </p:nvSpPr>
        <p:spPr>
          <a:xfrm>
            <a:off x="4491038" y="1877772"/>
            <a:ext cx="3867150" cy="3825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BF53E5D-533C-46E6-8524-97B4C5296715}"/>
              </a:ext>
            </a:extLst>
          </p:cNvPr>
          <p:cNvSpPr txBox="1">
            <a:spLocks/>
          </p:cNvSpPr>
          <p:nvPr/>
        </p:nvSpPr>
        <p:spPr>
          <a:xfrm>
            <a:off x="4947628" y="1864888"/>
            <a:ext cx="3867150" cy="38254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rgbClr val="00416A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 baseline="0">
                <a:solidFill>
                  <a:srgbClr val="A0284C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E58BA7-4FEE-4E4E-A8DB-613A68229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1336" y="1836378"/>
            <a:ext cx="2701411" cy="259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36787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E48B-2460-48D1-B67F-ADE5A5C1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How to Improve Durability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42B64-C579-4E6E-A44C-F712017C2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9923"/>
            <a:ext cx="7886700" cy="4351338"/>
          </a:xfrm>
        </p:spPr>
        <p:txBody>
          <a:bodyPr/>
          <a:lstStyle/>
          <a:p>
            <a:r>
              <a:rPr lang="en-US" sz="3200" dirty="0"/>
              <a:t>Increase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Volume of effective binder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Polymer modification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Tack coat application rate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Density targets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Asphalt content</a:t>
            </a:r>
            <a:br>
              <a:rPr lang="en-US" sz="2800" dirty="0">
                <a:solidFill>
                  <a:srgbClr val="00416A"/>
                </a:solidFill>
              </a:rPr>
            </a:br>
            <a:endParaRPr lang="en-US" sz="3200" dirty="0"/>
          </a:p>
          <a:p>
            <a:r>
              <a:rPr lang="en-US" sz="3200" dirty="0"/>
              <a:t>Decrease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Virgin binder low temperature grade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Recycled binder content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85620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3DCEB-2C14-4750-8440-ED098AE3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Factors Targeted for Improvement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86070420-47DD-4E43-8418-11F7804052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75140" y="2286000"/>
            <a:ext cx="51937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86630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3262F-8AE2-44B5-99F0-C5FCF6C9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5171"/>
            <a:ext cx="7886700" cy="1325563"/>
          </a:xfrm>
        </p:spPr>
        <p:txBody>
          <a:bodyPr/>
          <a:lstStyle/>
          <a:p>
            <a:r>
              <a:rPr lang="en-US" dirty="0">
                <a:solidFill>
                  <a:srgbClr val="A0284C"/>
                </a:solidFill>
              </a:rPr>
              <a:t>Changes to WisDOT Specs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00FCA-6C30-41EF-A516-48609D396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15" y="1542205"/>
            <a:ext cx="8625385" cy="5308978"/>
          </a:xfrm>
        </p:spPr>
        <p:txBody>
          <a:bodyPr/>
          <a:lstStyle/>
          <a:p>
            <a:r>
              <a:rPr lang="en-US" dirty="0"/>
              <a:t>Increased: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Density targets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Asphalt content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Voids in mixed aggregates from 12.5mm to 14.5mm in low-traffic and medium-traffic mixes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Tensile strength ratios from 75% to 80% for anti-strip mixes and 70% to 75% for non anti-strip mixes</a:t>
            </a:r>
          </a:p>
          <a:p>
            <a:pPr lvl="1"/>
            <a:r>
              <a:rPr lang="en-US" sz="2800" dirty="0">
                <a:solidFill>
                  <a:srgbClr val="00416A"/>
                </a:solidFill>
              </a:rPr>
              <a:t>Application of tack coat from 0.025 to 0.05-0.07gal/</a:t>
            </a:r>
            <a:r>
              <a:rPr lang="en-US" sz="2800" dirty="0" err="1">
                <a:solidFill>
                  <a:srgbClr val="00416A"/>
                </a:solidFill>
              </a:rPr>
              <a:t>sy</a:t>
            </a:r>
            <a:endParaRPr lang="en-US" sz="2800" dirty="0">
              <a:solidFill>
                <a:srgbClr val="00416A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Mandated warm mix asphalt additive for cold-weather paving below 40F</a:t>
            </a:r>
          </a:p>
          <a:p>
            <a:endParaRPr lang="en-US" sz="1800" dirty="0"/>
          </a:p>
          <a:p>
            <a:r>
              <a:rPr lang="en-US" dirty="0"/>
              <a:t>Aiming to increase use 9.5mm overlays on high-traffic roads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734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WisDOT template standard screen gray backgroun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5AD4EAC7E5C74CAB6C5FB81E582358" ma:contentTypeVersion="1" ma:contentTypeDescription="Create a new document." ma:contentTypeScope="" ma:versionID="7c30b53eff8f9074fa9143f7e2747296">
  <xsd:schema xmlns:xsd="http://www.w3.org/2001/XMLSchema" xmlns:xs="http://www.w3.org/2001/XMLSchema" xmlns:p="http://schemas.microsoft.com/office/2006/metadata/properties" xmlns:ns2="a8b72882-1d02-4704-8464-4e9c6e9dc531" targetNamespace="http://schemas.microsoft.com/office/2006/metadata/properties" ma:root="true" ma:fieldsID="bdba2612be67019c42ca9ed5b3324280" ns2:_="">
    <xsd:import namespace="a8b72882-1d02-4704-8464-4e9c6e9dc53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2882-1d02-4704-8464-4e9c6e9dc5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3C40F3-1589-41C8-A016-44D5608E085B}"/>
</file>

<file path=customXml/itemProps2.xml><?xml version="1.0" encoding="utf-8"?>
<ds:datastoreItem xmlns:ds="http://schemas.openxmlformats.org/officeDocument/2006/customXml" ds:itemID="{F6143628-5651-4F7E-B03A-53C04C56F2E2}"/>
</file>

<file path=customXml/itemProps3.xml><?xml version="1.0" encoding="utf-8"?>
<ds:datastoreItem xmlns:ds="http://schemas.openxmlformats.org/officeDocument/2006/customXml" ds:itemID="{856959EE-E2BD-4965-B5B7-985A39A040E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2612</TotalTime>
  <Words>405</Words>
  <Application>Microsoft Office PowerPoint</Application>
  <PresentationFormat>On-screen Show (4:3)</PresentationFormat>
  <Paragraphs>100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Wingdings</vt:lpstr>
      <vt:lpstr>WisDOT template standard screen gray background</vt:lpstr>
      <vt:lpstr>High Value Research  Sweet 16 – RAC Region 3</vt:lpstr>
      <vt:lpstr>The Wisconsin Highway Research Program (WHRP)</vt:lpstr>
      <vt:lpstr>  Critical Factors Affecting Asphalt Concrete Durability WHRP 0092-14-06</vt:lpstr>
      <vt:lpstr>Scope</vt:lpstr>
      <vt:lpstr>Examined Factors</vt:lpstr>
      <vt:lpstr>Tests</vt:lpstr>
      <vt:lpstr>How to Improve Durability</vt:lpstr>
      <vt:lpstr>Factors Targeted for Improvement</vt:lpstr>
      <vt:lpstr>Changes to WisDOT Specs</vt:lpstr>
      <vt:lpstr>Benefits</vt:lpstr>
      <vt:lpstr>Contacts 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 HVR Asphalt Durability</dc:title>
  <dc:creator>KIRKPATRICK, MARY K</dc:creator>
  <cp:lastModifiedBy>Eiter, Andrew C - DOT</cp:lastModifiedBy>
  <cp:revision>173</cp:revision>
  <cp:lastPrinted>2017-04-24T18:31:24Z</cp:lastPrinted>
  <dcterms:created xsi:type="dcterms:W3CDTF">2017-03-13T20:15:47Z</dcterms:created>
  <dcterms:modified xsi:type="dcterms:W3CDTF">2019-03-01T20:54:37Z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0x0101007D5AD4EAC7E5C74CAB6C5FB81E582358</vt:lpwstr>
  </property>
</Properties>
</file>