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9"/>
  </p:notesMasterIdLst>
  <p:handoutMasterIdLst>
    <p:handoutMasterId r:id="rId30"/>
  </p:handoutMasterIdLst>
  <p:sldIdLst>
    <p:sldId id="553" r:id="rId2"/>
    <p:sldId id="594" r:id="rId3"/>
    <p:sldId id="637" r:id="rId4"/>
    <p:sldId id="612" r:id="rId5"/>
    <p:sldId id="623" r:id="rId6"/>
    <p:sldId id="622" r:id="rId7"/>
    <p:sldId id="624" r:id="rId8"/>
    <p:sldId id="634" r:id="rId9"/>
    <p:sldId id="635" r:id="rId10"/>
    <p:sldId id="621" r:id="rId11"/>
    <p:sldId id="625" r:id="rId12"/>
    <p:sldId id="628" r:id="rId13"/>
    <p:sldId id="626" r:id="rId14"/>
    <p:sldId id="630" r:id="rId15"/>
    <p:sldId id="636" r:id="rId16"/>
    <p:sldId id="629" r:id="rId17"/>
    <p:sldId id="627" r:id="rId18"/>
    <p:sldId id="639" r:id="rId19"/>
    <p:sldId id="640" r:id="rId20"/>
    <p:sldId id="641" r:id="rId21"/>
    <p:sldId id="642" r:id="rId22"/>
    <p:sldId id="631" r:id="rId23"/>
    <p:sldId id="633" r:id="rId24"/>
    <p:sldId id="618" r:id="rId25"/>
    <p:sldId id="617" r:id="rId26"/>
    <p:sldId id="449" r:id="rId27"/>
    <p:sldId id="638"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BRUN, KASSANDRA L" initials="WKL" lastIdx="1" clrIdx="0">
    <p:extLst>
      <p:ext uri="{19B8F6BF-5375-455C-9EA6-DF929625EA0E}">
        <p15:presenceInfo xmlns:p15="http://schemas.microsoft.com/office/powerpoint/2012/main" userId="S-1-5-21-2014430026-1432593244-2068819953-8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E9E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8" autoAdjust="0"/>
    <p:restoredTop sz="68284" autoAdjust="0"/>
  </p:normalViewPr>
  <p:slideViewPr>
    <p:cSldViewPr>
      <p:cViewPr varScale="1">
        <p:scale>
          <a:sx n="59" d="100"/>
          <a:sy n="59" d="100"/>
        </p:scale>
        <p:origin x="198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136" y="-6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19" cy="465242"/>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887" y="0"/>
            <a:ext cx="3038319" cy="465242"/>
          </a:xfrm>
          <a:prstGeom prst="rect">
            <a:avLst/>
          </a:prstGeom>
        </p:spPr>
        <p:txBody>
          <a:bodyPr vert="horz" lIns="91427" tIns="45713" rIns="91427" bIns="45713" rtlCol="0"/>
          <a:lstStyle>
            <a:lvl1pPr algn="r">
              <a:defRPr sz="1200"/>
            </a:lvl1pPr>
          </a:lstStyle>
          <a:p>
            <a:fld id="{ED5904F4-9985-42E0-A138-0071DB1A0AA9}" type="datetimeFigureOut">
              <a:rPr lang="en-US" smtClean="0"/>
              <a:pPr/>
              <a:t>10/9/2019</a:t>
            </a:fld>
            <a:endParaRPr lang="en-US"/>
          </a:p>
        </p:txBody>
      </p:sp>
      <p:sp>
        <p:nvSpPr>
          <p:cNvPr id="4" name="Footer Placeholder 3"/>
          <p:cNvSpPr>
            <a:spLocks noGrp="1"/>
          </p:cNvSpPr>
          <p:nvPr>
            <p:ph type="ftr" sz="quarter" idx="2"/>
          </p:nvPr>
        </p:nvSpPr>
        <p:spPr>
          <a:xfrm>
            <a:off x="1" y="8829054"/>
            <a:ext cx="3038319" cy="465242"/>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887" y="8829054"/>
            <a:ext cx="3038319" cy="465242"/>
          </a:xfrm>
          <a:prstGeom prst="rect">
            <a:avLst/>
          </a:prstGeom>
        </p:spPr>
        <p:txBody>
          <a:bodyPr vert="horz" lIns="91427" tIns="45713" rIns="91427" bIns="45713" rtlCol="0" anchor="b"/>
          <a:lstStyle>
            <a:lvl1pPr algn="r">
              <a:defRPr sz="1200"/>
            </a:lvl1pPr>
          </a:lstStyle>
          <a:p>
            <a:fld id="{598F58D0-07A1-4B30-976E-BB23D49A69FE}" type="slidenum">
              <a:rPr lang="en-US" smtClean="0"/>
              <a:pPr/>
              <a:t>‹#›</a:t>
            </a:fld>
            <a:endParaRPr lang="en-US"/>
          </a:p>
        </p:txBody>
      </p:sp>
    </p:spTree>
    <p:extLst>
      <p:ext uri="{BB962C8B-B14F-4D97-AF65-F5344CB8AC3E}">
        <p14:creationId xmlns:p14="http://schemas.microsoft.com/office/powerpoint/2010/main" val="582243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27" tIns="45713" rIns="91427" bIns="45713" rtlCol="0"/>
          <a:lstStyle>
            <a:lvl1pPr algn="r">
              <a:defRPr sz="1200"/>
            </a:lvl1pPr>
          </a:lstStyle>
          <a:p>
            <a:fld id="{052EE1B5-D1E7-4ABC-80B5-D518DC0F7824}" type="datetimeFigureOut">
              <a:rPr lang="en-US" smtClean="0"/>
              <a:pPr/>
              <a:t>10/9/2019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16429"/>
            <a:ext cx="5607050" cy="4183063"/>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27" tIns="45713" rIns="91427" bIns="45713" rtlCol="0" anchor="b"/>
          <a:lstStyle>
            <a:lvl1pPr algn="r">
              <a:defRPr sz="1200"/>
            </a:lvl1pPr>
          </a:lstStyle>
          <a:p>
            <a:fld id="{F6FFA303-42E8-4D13-90B6-0DFD0BCCE523}" type="slidenum">
              <a:rPr lang="en-US" smtClean="0"/>
              <a:pPr/>
              <a:t>‹#›</a:t>
            </a:fld>
            <a:endParaRPr lang="en-US"/>
          </a:p>
        </p:txBody>
      </p:sp>
    </p:spTree>
    <p:extLst>
      <p:ext uri="{BB962C8B-B14F-4D97-AF65-F5344CB8AC3E}">
        <p14:creationId xmlns:p14="http://schemas.microsoft.com/office/powerpoint/2010/main" val="251681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isconsindot.gov/Pages/doing-bus/local-gov/astnce-pgms/aid/lpa-re-info.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apwmad0a4030:37108/Pages/doing-bus/local-gov/astnce-pgms/aid/lpa-re-info.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apwmad0a4030:37108/Pages/doing-bus/local-gov/astnce-pgms/aid/lpa-re-info.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apwmad0a4030:37108/Pages/doing-bus/local-gov/astnce-pgms/aid/lpa-re-info.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KP</a:t>
            </a:r>
          </a:p>
          <a:p>
            <a:pPr>
              <a:defRPr/>
            </a:pPr>
            <a:r>
              <a:rPr lang="en-US" sz="1200" dirty="0">
                <a:latin typeface="Arial" pitchFamily="34" charset="0"/>
                <a:cs typeface="Arial" pitchFamily="34" charset="0"/>
              </a:rPr>
              <a:t>Welcome</a:t>
            </a:r>
            <a:endParaRPr lang="en-US" sz="1200" baseline="0" dirty="0">
              <a:latin typeface="Arial" pitchFamily="34" charset="0"/>
              <a:cs typeface="Arial" pitchFamily="34" charset="0"/>
            </a:endParaRPr>
          </a:p>
          <a:p>
            <a:pPr>
              <a:defRPr/>
            </a:pPr>
            <a:endParaRPr lang="en-US" sz="1200" baseline="0" dirty="0">
              <a:latin typeface="Arial" pitchFamily="34" charset="0"/>
              <a:cs typeface="Arial" pitchFamily="34" charset="0"/>
            </a:endParaRPr>
          </a:p>
          <a:p>
            <a:pPr>
              <a:defRPr/>
            </a:pPr>
            <a:r>
              <a:rPr lang="en-US" sz="1200" baseline="0" dirty="0">
                <a:latin typeface="Arial" pitchFamily="34" charset="0"/>
                <a:cs typeface="Arial" pitchFamily="34" charset="0"/>
              </a:rPr>
              <a:t>Thank you all for calling in. The webinar today will feature XXXX</a:t>
            </a:r>
          </a:p>
          <a:p>
            <a:pPr>
              <a:defRPr/>
            </a:pPr>
            <a:endParaRPr lang="en-US" sz="1200" baseline="0" dirty="0">
              <a:latin typeface="Arial" pitchFamily="34" charset="0"/>
              <a:cs typeface="Arial" pitchFamily="34" charset="0"/>
            </a:endParaRPr>
          </a:p>
          <a:p>
            <a:pPr>
              <a:defRPr/>
            </a:pPr>
            <a:r>
              <a:rPr lang="en-US" sz="1200" baseline="0" dirty="0">
                <a:latin typeface="Arial" pitchFamily="34" charset="0"/>
                <a:cs typeface="Arial" pitchFamily="34" charset="0"/>
              </a:rPr>
              <a:t>The speakers today are myself, Kerry Paruleski the Statewide LPA RE Facilitator, Kassandra Walbrun, Statewide Relocation Facilitator, Sara Lamp, </a:t>
            </a:r>
            <a:r>
              <a:rPr lang="en-US" sz="1200" baseline="0" dirty="0" err="1">
                <a:latin typeface="Arial" pitchFamily="34" charset="0"/>
                <a:cs typeface="Arial" pitchFamily="34" charset="0"/>
              </a:rPr>
              <a:t>WisDOT</a:t>
            </a:r>
            <a:r>
              <a:rPr lang="en-US" sz="1200" baseline="0" dirty="0">
                <a:latin typeface="Arial" pitchFamily="34" charset="0"/>
                <a:cs typeface="Arial" pitchFamily="34" charset="0"/>
              </a:rPr>
              <a:t> Relocation Consultant, and Cindy Michalski, LPREPM.</a:t>
            </a:r>
          </a:p>
          <a:p>
            <a:pPr>
              <a:defRPr/>
            </a:pP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a:t>
            </a:fld>
            <a:endParaRPr lang="en-US"/>
          </a:p>
        </p:txBody>
      </p:sp>
    </p:spTree>
    <p:extLst>
      <p:ext uri="{BB962C8B-B14F-4D97-AF65-F5344CB8AC3E}">
        <p14:creationId xmlns:p14="http://schemas.microsoft.com/office/powerpoint/2010/main" val="620029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KW – Introduction</a:t>
            </a:r>
          </a:p>
          <a:p>
            <a:pPr lvl="0"/>
            <a:r>
              <a:rPr lang="en-US" dirty="0"/>
              <a:t>SL – Key updates that have been done</a:t>
            </a:r>
          </a:p>
          <a:p>
            <a:pPr lvl="0"/>
            <a:r>
              <a:rPr lang="en-US" dirty="0"/>
              <a:t>Updates on both manuals </a:t>
            </a:r>
          </a:p>
          <a:p>
            <a:endParaRPr lang="en-US" dirty="0"/>
          </a:p>
        </p:txBody>
      </p:sp>
    </p:spTree>
    <p:extLst>
      <p:ext uri="{BB962C8B-B14F-4D97-AF65-F5344CB8AC3E}">
        <p14:creationId xmlns:p14="http://schemas.microsoft.com/office/powerpoint/2010/main" val="419753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SL</a:t>
            </a:r>
          </a:p>
          <a:p>
            <a:pPr lvl="0"/>
            <a:r>
              <a:rPr lang="en-US" dirty="0"/>
              <a:t>Updates for the REPM</a:t>
            </a:r>
          </a:p>
          <a:p>
            <a:pPr lvl="0"/>
            <a:endParaRPr lang="en-US" dirty="0"/>
          </a:p>
          <a:p>
            <a:endParaRPr lang="en-US" dirty="0"/>
          </a:p>
        </p:txBody>
      </p:sp>
    </p:spTree>
    <p:extLst>
      <p:ext uri="{BB962C8B-B14F-4D97-AF65-F5344CB8AC3E}">
        <p14:creationId xmlns:p14="http://schemas.microsoft.com/office/powerpoint/2010/main" val="125734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CCC221C-5A42-4D52-8212-80DB9D74613F}"/>
              </a:ext>
            </a:extLst>
          </p:cNvPr>
          <p:cNvSpPr>
            <a:spLocks noGrp="1"/>
          </p:cNvSpPr>
          <p:nvPr>
            <p:ph type="body" idx="1"/>
          </p:nvPr>
        </p:nvSpPr>
        <p:spPr/>
        <p:txBody>
          <a:bodyPr/>
          <a:lstStyle/>
          <a:p>
            <a:endParaRPr lang="en-US" dirty="0"/>
          </a:p>
          <a:p>
            <a:r>
              <a:rPr lang="en-US" dirty="0"/>
              <a:t>KW</a:t>
            </a:r>
          </a:p>
        </p:txBody>
      </p:sp>
    </p:spTree>
    <p:extLst>
      <p:ext uri="{BB962C8B-B14F-4D97-AF65-F5344CB8AC3E}">
        <p14:creationId xmlns:p14="http://schemas.microsoft.com/office/powerpoint/2010/main" val="2732093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KW</a:t>
            </a:r>
          </a:p>
          <a:p>
            <a:pPr lvl="0"/>
            <a:r>
              <a:rPr lang="en-US" dirty="0"/>
              <a:t>Recent Changes to the relocation program – ACT 243</a:t>
            </a:r>
          </a:p>
          <a:p>
            <a:pPr lvl="0"/>
            <a:r>
              <a:rPr lang="en-US" dirty="0"/>
              <a:t>	Changes in capped amounts</a:t>
            </a:r>
          </a:p>
          <a:p>
            <a:pPr lvl="0"/>
            <a:r>
              <a:rPr lang="en-US" dirty="0"/>
              <a:t>	Reasonable project costs</a:t>
            </a:r>
          </a:p>
          <a:p>
            <a:endParaRPr lang="en-US" dirty="0"/>
          </a:p>
        </p:txBody>
      </p:sp>
    </p:spTree>
    <p:extLst>
      <p:ext uri="{BB962C8B-B14F-4D97-AF65-F5344CB8AC3E}">
        <p14:creationId xmlns:p14="http://schemas.microsoft.com/office/powerpoint/2010/main" val="395946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KW</a:t>
            </a:r>
          </a:p>
          <a:p>
            <a:pPr lvl="0"/>
            <a:r>
              <a:rPr lang="en-US" dirty="0"/>
              <a:t>Recent Changes to the relocation program – ACT 243</a:t>
            </a:r>
          </a:p>
          <a:p>
            <a:pPr lvl="0"/>
            <a:r>
              <a:rPr lang="en-US" dirty="0"/>
              <a:t>	Changes in capped amounts</a:t>
            </a:r>
          </a:p>
          <a:p>
            <a:pPr lvl="0"/>
            <a:r>
              <a:rPr lang="en-US" dirty="0"/>
              <a:t>	Reasonable project costs</a:t>
            </a:r>
          </a:p>
          <a:p>
            <a:endParaRPr lang="en-US" dirty="0"/>
          </a:p>
        </p:txBody>
      </p:sp>
    </p:spTree>
    <p:extLst>
      <p:ext uri="{BB962C8B-B14F-4D97-AF65-F5344CB8AC3E}">
        <p14:creationId xmlns:p14="http://schemas.microsoft.com/office/powerpoint/2010/main" val="1101329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KW</a:t>
            </a:r>
          </a:p>
        </p:txBody>
      </p:sp>
      <p:sp>
        <p:nvSpPr>
          <p:cNvPr id="4" name="Slide Number Placeholder 3"/>
          <p:cNvSpPr>
            <a:spLocks noGrp="1"/>
          </p:cNvSpPr>
          <p:nvPr>
            <p:ph type="sldNum" sz="quarter" idx="10"/>
          </p:nvPr>
        </p:nvSpPr>
        <p:spPr/>
        <p:txBody>
          <a:bodyPr/>
          <a:lstStyle/>
          <a:p>
            <a:fld id="{F6FFA303-42E8-4D13-90B6-0DFD0BCCE523}" type="slidenum">
              <a:rPr lang="en-US" smtClean="0"/>
              <a:pPr/>
              <a:t>15</a:t>
            </a:fld>
            <a:endParaRPr lang="en-US"/>
          </a:p>
        </p:txBody>
      </p:sp>
    </p:spTree>
    <p:extLst>
      <p:ext uri="{BB962C8B-B14F-4D97-AF65-F5344CB8AC3E}">
        <p14:creationId xmlns:p14="http://schemas.microsoft.com/office/powerpoint/2010/main" val="4174602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CCC221C-5A42-4D52-8212-80DB9D74613F}"/>
              </a:ext>
            </a:extLst>
          </p:cNvPr>
          <p:cNvSpPr>
            <a:spLocks noGrp="1"/>
          </p:cNvSpPr>
          <p:nvPr>
            <p:ph type="body" idx="1"/>
          </p:nvPr>
        </p:nvSpPr>
        <p:spPr/>
        <p:txBody>
          <a:bodyPr/>
          <a:lstStyle/>
          <a:p>
            <a:r>
              <a:rPr lang="en-US" dirty="0"/>
              <a:t>KP</a:t>
            </a:r>
          </a:p>
          <a:p>
            <a:r>
              <a:rPr lang="en-US" dirty="0"/>
              <a:t>Explain why changes to the approval process</a:t>
            </a:r>
          </a:p>
        </p:txBody>
      </p:sp>
    </p:spTree>
    <p:extLst>
      <p:ext uri="{BB962C8B-B14F-4D97-AF65-F5344CB8AC3E}">
        <p14:creationId xmlns:p14="http://schemas.microsoft.com/office/powerpoint/2010/main" val="847550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fontScale="92500" lnSpcReduction="10000"/>
          </a:bodyPr>
          <a:lstStyle/>
          <a:p>
            <a:pPr hangingPunct="0"/>
            <a:r>
              <a:rPr lang="en-US" b="1" u="sng" dirty="0"/>
              <a:t>KP</a:t>
            </a:r>
          </a:p>
          <a:p>
            <a:pPr hangingPunct="0"/>
            <a:r>
              <a:rPr lang="en-US" sz="1200" b="1" u="sng" kern="1200" dirty="0">
                <a:solidFill>
                  <a:schemeClr val="tx1"/>
                </a:solidFill>
                <a:effectLst/>
                <a:latin typeface="+mn-lt"/>
                <a:ea typeface="+mn-ea"/>
                <a:cs typeface="+mn-cs"/>
              </a:rPr>
              <a:t>2.2.5 Relocation Assistance Specialists</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The LPA may choose to conduct relocation assistance on its own project or may choose to use a relocation specialist on the approved relocation specialist list. If the chosen relocation agent or LPA staff member is not currently on the approved list, then they should submit a Relocation Specialist Application which can be found on the </a:t>
            </a:r>
            <a:r>
              <a:rPr lang="en-US" sz="1200" b="0" kern="1200" dirty="0" err="1">
                <a:solidFill>
                  <a:schemeClr val="tx1"/>
                </a:solidFill>
                <a:effectLst/>
                <a:latin typeface="+mn-lt"/>
                <a:ea typeface="+mn-ea"/>
                <a:cs typeface="+mn-cs"/>
              </a:rPr>
              <a:t>WisDOT</a:t>
            </a:r>
            <a:r>
              <a:rPr lang="en-US" sz="1200" b="0" kern="1200" dirty="0">
                <a:solidFill>
                  <a:schemeClr val="tx1"/>
                </a:solidFill>
                <a:effectLst/>
                <a:latin typeface="+mn-lt"/>
                <a:ea typeface="+mn-ea"/>
                <a:cs typeface="+mn-cs"/>
              </a:rPr>
              <a:t> Local Program RE website and submit to the</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LPREM (contact information found on the Local Program Real Estate website). The link to the website is:</a:t>
            </a:r>
            <a:r>
              <a:rPr lang="en-US" sz="1200" b="1" kern="1200" dirty="0">
                <a:solidFill>
                  <a:schemeClr val="tx1"/>
                </a:solidFill>
                <a:effectLst/>
                <a:latin typeface="+mn-lt"/>
                <a:ea typeface="+mn-ea"/>
                <a:cs typeface="+mn-cs"/>
              </a:rPr>
              <a:t> </a:t>
            </a:r>
            <a:r>
              <a:rPr lang="en-US" sz="1200" b="0" u="sng" kern="1200" dirty="0">
                <a:solidFill>
                  <a:schemeClr val="tx1"/>
                </a:solidFill>
                <a:effectLst/>
                <a:latin typeface="+mn-lt"/>
                <a:ea typeface="+mn-ea"/>
                <a:cs typeface="+mn-cs"/>
                <a:hlinkClick r:id="rId3"/>
              </a:rPr>
              <a:t>http://wisconsindot.gov/Pages/doing-bus/local-gov/astnce-pgms/aid/lpa-re-info.aspx</a:t>
            </a:r>
            <a:r>
              <a:rPr lang="en-US" sz="1200" b="1" kern="1200" dirty="0">
                <a:solidFill>
                  <a:schemeClr val="tx1"/>
                </a:solidFill>
                <a:effectLst/>
                <a:latin typeface="+mn-lt"/>
                <a:ea typeface="+mn-ea"/>
                <a:cs typeface="+mn-cs"/>
              </a:rPr>
              <a:t>.</a:t>
            </a: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Note:</a:t>
            </a:r>
            <a:r>
              <a:rPr lang="en-US" sz="1200" b="0" kern="1200" dirty="0">
                <a:solidFill>
                  <a:schemeClr val="tx1"/>
                </a:solidFill>
                <a:effectLst/>
                <a:latin typeface="+mn-lt"/>
                <a:ea typeface="+mn-ea"/>
                <a:cs typeface="+mn-cs"/>
              </a:rPr>
              <a:t> LPA staff who will be performing their own relocation assistance, must be up-to-date on all processes, procedures and requirements found in this manual as well as the REPM. It is important to remember that when Federal/State funds are used ANYWHERE in a project, additional relocation related requirements are triggered. The LPREPM is available for any general questions and will provide guidance upon request, however it is expected that the LPA staff is experienced enough to conduct the relocation assistance independently. Best practice is to hire an experienced relocation specialist from the approved list.</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Individuals seeking admittance to the approved relocation specialist list are expected to be experts in eminent domain acquisition, relocation practices and procedures and are expected to provide the LPA with guidance and accurate documentation. For more detailed explanation on skills and knowledge required please see the Relocation Agent Application (found on the link listed above). </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 </a:t>
            </a:r>
          </a:p>
          <a:p>
            <a:pPr hangingPunct="0"/>
            <a:r>
              <a:rPr lang="en-US" sz="1200" b="1" kern="1200" dirty="0">
                <a:solidFill>
                  <a:schemeClr val="tx1"/>
                </a:solidFill>
                <a:effectLst/>
                <a:latin typeface="+mn-lt"/>
                <a:ea typeface="+mn-ea"/>
                <a:cs typeface="+mn-cs"/>
              </a:rPr>
              <a:t>SHOW MANUAL AND APPLICATION</a:t>
            </a:r>
          </a:p>
          <a:p>
            <a:endParaRPr lang="en-US" dirty="0"/>
          </a:p>
        </p:txBody>
      </p:sp>
    </p:spTree>
    <p:extLst>
      <p:ext uri="{BB962C8B-B14F-4D97-AF65-F5344CB8AC3E}">
        <p14:creationId xmlns:p14="http://schemas.microsoft.com/office/powerpoint/2010/main" val="3536054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lnSpcReduction="10000"/>
          </a:bodyPr>
          <a:lstStyle/>
          <a:p>
            <a:pPr hangingPunct="0"/>
            <a:r>
              <a:rPr lang="en-US" b="1" u="sng" dirty="0"/>
              <a:t>KP</a:t>
            </a:r>
          </a:p>
          <a:p>
            <a:pPr hangingPunct="0"/>
            <a:r>
              <a:rPr lang="en-US" sz="1200" b="1" kern="1200" dirty="0">
                <a:solidFill>
                  <a:schemeClr val="tx1"/>
                </a:solidFill>
                <a:effectLst/>
                <a:latin typeface="+mn-lt"/>
                <a:ea typeface="+mn-ea"/>
                <a:cs typeface="+mn-cs"/>
              </a:rPr>
              <a:t> </a:t>
            </a:r>
          </a:p>
          <a:p>
            <a:pPr hangingPunct="0"/>
            <a:r>
              <a:rPr lang="en-US" sz="1200" b="1" kern="1200" dirty="0">
                <a:solidFill>
                  <a:schemeClr val="tx1"/>
                </a:solidFill>
                <a:effectLst/>
                <a:latin typeface="+mn-lt"/>
                <a:ea typeface="+mn-ea"/>
                <a:cs typeface="+mn-cs"/>
              </a:rPr>
              <a:t>2.2.6	Continuing Education/Expertise</a:t>
            </a:r>
          </a:p>
          <a:p>
            <a:pPr hangingPunct="0"/>
            <a:r>
              <a:rPr lang="en-US" sz="1200" b="1" kern="1200" dirty="0">
                <a:solidFill>
                  <a:schemeClr val="tx1"/>
                </a:solidFill>
                <a:effectLst/>
                <a:latin typeface="+mn-lt"/>
                <a:ea typeface="+mn-ea"/>
                <a:cs typeface="+mn-cs"/>
              </a:rPr>
              <a:t> </a:t>
            </a:r>
          </a:p>
          <a:p>
            <a:pPr hangingPunct="0"/>
            <a:r>
              <a:rPr lang="en-US" sz="1200" b="0" kern="1200" dirty="0">
                <a:solidFill>
                  <a:schemeClr val="tx1"/>
                </a:solidFill>
                <a:effectLst/>
                <a:latin typeface="+mn-lt"/>
                <a:ea typeface="+mn-ea"/>
                <a:cs typeface="+mn-cs"/>
              </a:rPr>
              <a:t>The LPA Sponsor chooses its consultants from </a:t>
            </a:r>
            <a:r>
              <a:rPr lang="en-US" sz="1200" b="0" u="sng" kern="1200" dirty="0" err="1">
                <a:solidFill>
                  <a:schemeClr val="tx1"/>
                </a:solidFill>
                <a:effectLst/>
                <a:latin typeface="+mn-lt"/>
                <a:ea typeface="+mn-ea"/>
                <a:cs typeface="+mn-cs"/>
              </a:rPr>
              <a:t>WisDOT’s</a:t>
            </a:r>
            <a:r>
              <a:rPr lang="en-US" sz="1200" b="0" u="sng" kern="1200" dirty="0">
                <a:solidFill>
                  <a:schemeClr val="tx1"/>
                </a:solidFill>
                <a:effectLst/>
                <a:latin typeface="+mn-lt"/>
                <a:ea typeface="+mn-ea"/>
                <a:cs typeface="+mn-cs"/>
              </a:rPr>
              <a:t> Statewide List of Approved LPA Fee Appraisal Consultants</a:t>
            </a:r>
            <a:r>
              <a:rPr lang="en-US" sz="1200" b="0" kern="1200" dirty="0">
                <a:solidFill>
                  <a:schemeClr val="tx1"/>
                </a:solidFill>
                <a:effectLst/>
                <a:latin typeface="+mn-lt"/>
                <a:ea typeface="+mn-ea"/>
                <a:cs typeface="+mn-cs"/>
              </a:rPr>
              <a:t> and the </a:t>
            </a:r>
            <a:r>
              <a:rPr lang="en-US" sz="1200" b="0" u="sng" kern="1200" dirty="0">
                <a:solidFill>
                  <a:schemeClr val="tx1"/>
                </a:solidFill>
                <a:effectLst/>
                <a:latin typeface="+mn-lt"/>
                <a:ea typeface="+mn-ea"/>
                <a:cs typeface="+mn-cs"/>
              </a:rPr>
              <a:t>Statewide List of Approved Fee Negotiation and/or Relocation Consultants</a:t>
            </a:r>
            <a:r>
              <a:rPr lang="en-US" sz="1200" b="0" kern="1200" dirty="0">
                <a:solidFill>
                  <a:schemeClr val="tx1"/>
                </a:solidFill>
                <a:effectLst/>
                <a:latin typeface="+mn-lt"/>
                <a:ea typeface="+mn-ea"/>
                <a:cs typeface="+mn-cs"/>
              </a:rPr>
              <a:t> lists. All consultants on this list are expected to be the experts in their chosen field. This includes being up-to-date on all the process, procedures, and requirements listed in both this manual and in the REPM. LPA staff who are approved and conduct ROW activities are also expected to participate in continuing education and to maintain expertise.</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Periodically, </a:t>
            </a:r>
            <a:r>
              <a:rPr lang="en-US" sz="1200" b="0" kern="1200" dirty="0" err="1">
                <a:solidFill>
                  <a:schemeClr val="tx1"/>
                </a:solidFill>
                <a:effectLst/>
                <a:latin typeface="+mn-lt"/>
                <a:ea typeface="+mn-ea"/>
                <a:cs typeface="+mn-cs"/>
              </a:rPr>
              <a:t>WisDOT</a:t>
            </a:r>
            <a:r>
              <a:rPr lang="en-US" sz="1200" b="0" kern="1200" dirty="0">
                <a:solidFill>
                  <a:schemeClr val="tx1"/>
                </a:solidFill>
                <a:effectLst/>
                <a:latin typeface="+mn-lt"/>
                <a:ea typeface="+mn-ea"/>
                <a:cs typeface="+mn-cs"/>
              </a:rPr>
              <a:t> will offer real estate or appraisal related seminars, webinars, and trainings free of charge. It is expected that Local Program approved real estate consultants and LPA staff should always RSVP to invitations to these events. Attendance is taken at all events and attendees are cross referenced with the approved real estate consultant lists.  (If a consultant or LPA staff person cannot make an offered event they must still RSVP with the reason for not attending.) All seminars and trainings offered will be posted on the Local Program RE website which will allow the consultant and LPA staff person to fulfill the training requirement. The LPREM should be notified upon completion (contact information found on the LPA RE website). Contact information and lists are found at </a:t>
            </a:r>
            <a:r>
              <a:rPr lang="en-US" sz="1200" b="0" u="sng" kern="1200" dirty="0">
                <a:solidFill>
                  <a:schemeClr val="tx1"/>
                </a:solidFill>
                <a:effectLst/>
                <a:latin typeface="+mn-lt"/>
                <a:ea typeface="+mn-ea"/>
                <a:cs typeface="+mn-cs"/>
                <a:hlinkClick r:id="rId3"/>
              </a:rPr>
              <a:t>https://wisconsindot.gov/Pages/doing-bus/local-gov/astnce-pgms/aid/lpa-re-info.aspx</a:t>
            </a:r>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99411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hangingPunct="0"/>
            <a:r>
              <a:rPr lang="en-US" b="1" u="sng" dirty="0"/>
              <a:t>KP</a:t>
            </a: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2.2.7	LPA Staff / Consultant Performance</a:t>
            </a: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Approved LPA staff and consultants are expected to be up-to-date on all procedures and practices. The negotiator, whether LPA staff or a consultant, is expected to provide expert guidance to the LPA Sponsor and to know all the federal and state regulations and laws. The negotiator will be familiar with both this manual and the REPM.  Proper documentation is paramount in the local program, and the negotiator should know what type of documentation is required and where to find the most up-to-date version of any required forms. The LPREPMs are available to discuss any concerns and answer questions, however they should not be relied upon for quality control.</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 </a:t>
            </a:r>
          </a:p>
          <a:p>
            <a:pPr hangingPunct="0"/>
            <a:r>
              <a:rPr lang="en-US" sz="1200" b="1" kern="1200" dirty="0">
                <a:solidFill>
                  <a:schemeClr val="tx1"/>
                </a:solidFill>
                <a:effectLst/>
                <a:latin typeface="+mn-lt"/>
                <a:ea typeface="+mn-ea"/>
                <a:cs typeface="+mn-cs"/>
              </a:rPr>
              <a:t>Note:</a:t>
            </a:r>
            <a:r>
              <a:rPr lang="en-US" sz="1200" b="0" kern="1200" dirty="0">
                <a:solidFill>
                  <a:schemeClr val="tx1"/>
                </a:solidFill>
                <a:effectLst/>
                <a:latin typeface="+mn-lt"/>
                <a:ea typeface="+mn-ea"/>
                <a:cs typeface="+mn-cs"/>
              </a:rPr>
              <a:t> The official forms and documents are found in READS (in some cases Local Program specific forms or letters will only be found on the LPA real estate website, </a:t>
            </a:r>
            <a:r>
              <a:rPr lang="en-US" sz="1200" b="0" u="sng" kern="1200" dirty="0">
                <a:solidFill>
                  <a:schemeClr val="tx1"/>
                </a:solidFill>
                <a:effectLst/>
                <a:latin typeface="+mn-lt"/>
                <a:ea typeface="+mn-ea"/>
                <a:cs typeface="+mn-cs"/>
                <a:hlinkClick r:id="rId3"/>
              </a:rPr>
              <a:t>https://wisconsindot.gov/Pages/doing-bus/local-gov/astnce-pgms/aid/lpa-re-info.aspx</a:t>
            </a:r>
            <a:r>
              <a:rPr lang="en-US" sz="1200" b="0" kern="1200" dirty="0">
                <a:solidFill>
                  <a:schemeClr val="tx1"/>
                </a:solidFill>
                <a:effectLst/>
                <a:latin typeface="+mn-lt"/>
                <a:ea typeface="+mn-ea"/>
                <a:cs typeface="+mn-cs"/>
              </a:rPr>
              <a:t>). The forms are subject to change without notice and, therefore, should always be downloaded from READS or in some cases from the LPA RE website.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9859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CCC221C-5A42-4D52-8212-80DB9D74613F}"/>
              </a:ext>
            </a:extLst>
          </p:cNvPr>
          <p:cNvSpPr>
            <a:spLocks noGrp="1"/>
          </p:cNvSpPr>
          <p:nvPr>
            <p:ph type="body" idx="1"/>
          </p:nvPr>
        </p:nvSpPr>
        <p:spPr/>
        <p:txBody>
          <a:bodyPr/>
          <a:lstStyle/>
          <a:p>
            <a:r>
              <a:rPr lang="en-US" dirty="0"/>
              <a:t>KP</a:t>
            </a:r>
          </a:p>
          <a:p>
            <a:endParaRPr lang="en-US" dirty="0"/>
          </a:p>
          <a:p>
            <a:pPr>
              <a:defRPr/>
            </a:pPr>
            <a:r>
              <a:rPr lang="en-US" sz="1200" baseline="0" dirty="0">
                <a:latin typeface="Arial" pitchFamily="34" charset="0"/>
                <a:cs typeface="Arial" pitchFamily="34" charset="0"/>
              </a:rPr>
              <a:t>The presentation is being recorded and the link you used get to the webinar will be uploaded to our LPA website shortly.</a:t>
            </a:r>
          </a:p>
          <a:p>
            <a:pPr>
              <a:defRPr/>
            </a:pPr>
            <a:endParaRPr lang="en-US" sz="1200" baseline="0" dirty="0">
              <a:latin typeface="Arial" pitchFamily="34" charset="0"/>
              <a:cs typeface="Arial" pitchFamily="34" charset="0"/>
            </a:endParaRPr>
          </a:p>
          <a:p>
            <a:pPr>
              <a:defRPr/>
            </a:pPr>
            <a:r>
              <a:rPr lang="en-US" sz="1200" baseline="0" dirty="0">
                <a:latin typeface="Arial" pitchFamily="34" charset="0"/>
                <a:cs typeface="Arial" pitchFamily="34" charset="0"/>
              </a:rPr>
              <a:t>I am interested in knowing which LPAs and consultants are online so if you could please send me an email confirming your attendance today I would appreciate </a:t>
            </a:r>
            <a:r>
              <a:rPr lang="en-US" sz="1200" baseline="0" dirty="0" err="1">
                <a:latin typeface="Arial" pitchFamily="34" charset="0"/>
                <a:cs typeface="Arial" pitchFamily="34" charset="0"/>
              </a:rPr>
              <a:t>it.Thanks</a:t>
            </a:r>
            <a:r>
              <a:rPr lang="en-US" sz="1200" baseline="0" dirty="0">
                <a:latin typeface="Arial" pitchFamily="34" charset="0"/>
                <a:cs typeface="Arial" pitchFamily="34" charset="0"/>
              </a:rPr>
              <a:t>.</a:t>
            </a:r>
          </a:p>
          <a:p>
            <a:pPr>
              <a:defRPr/>
            </a:pPr>
            <a:endParaRPr lang="en-US" sz="1200" baseline="0" dirty="0">
              <a:latin typeface="Arial" pitchFamily="34" charset="0"/>
              <a:cs typeface="Arial" pitchFamily="34" charset="0"/>
            </a:endParaRPr>
          </a:p>
          <a:p>
            <a:pPr>
              <a:defRPr/>
            </a:pPr>
            <a:r>
              <a:rPr lang="en-US" sz="1200" baseline="0" dirty="0">
                <a:latin typeface="Arial" pitchFamily="34" charset="0"/>
                <a:cs typeface="Arial" pitchFamily="34" charset="0"/>
              </a:rPr>
              <a:t>Because we don’t have the ability to interact with you verbally during the presentation we have reserved a teleconference line that we will open up immediately after the web cast is over. </a:t>
            </a:r>
          </a:p>
          <a:p>
            <a:pPr>
              <a:defRPr/>
            </a:pPr>
            <a:endParaRPr lang="en-US" sz="1200" baseline="0"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pitchFamily="34" charset="0"/>
                <a:cs typeface="Arial" pitchFamily="34" charset="0"/>
              </a:rPr>
              <a:t>Now, onto today’s topic.</a:t>
            </a:r>
          </a:p>
          <a:p>
            <a:endParaRPr lang="en-US" dirty="0"/>
          </a:p>
          <a:p>
            <a:endParaRPr lang="en-US" dirty="0"/>
          </a:p>
        </p:txBody>
      </p:sp>
    </p:spTree>
    <p:extLst>
      <p:ext uri="{BB962C8B-B14F-4D97-AF65-F5344CB8AC3E}">
        <p14:creationId xmlns:p14="http://schemas.microsoft.com/office/powerpoint/2010/main" val="2578642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hangingPunct="0"/>
            <a:r>
              <a:rPr lang="en-US" b="1" u="sng" dirty="0"/>
              <a:t>KP</a:t>
            </a: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2.2.8	LPA Staff / Consultant Evaluation</a:t>
            </a: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All consultants and LPA staff who perform ROW activities on a project will be evaluated by the regional LPREPM upon completion of Certification 1 status. All evaluations will be shared with the LPA Sponsor and consultant (if applicable). The evaluation</a:t>
            </a:r>
            <a:r>
              <a:rPr lang="en-US" sz="1200" b="0" u="sng"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forms are found on the LPA real estate website (</a:t>
            </a:r>
            <a:r>
              <a:rPr lang="en-US" sz="1200" b="0" u="sng" kern="1200" dirty="0">
                <a:solidFill>
                  <a:schemeClr val="tx1"/>
                </a:solidFill>
                <a:effectLst/>
                <a:latin typeface="+mn-lt"/>
                <a:ea typeface="+mn-ea"/>
                <a:cs typeface="+mn-cs"/>
                <a:hlinkClick r:id="rId3"/>
              </a:rPr>
              <a:t>https://wisconsindot.gov/Pages/doing-bus/local-gov/astnce-pgms/aid/lpa-re-info.aspx</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The evaluation will be used as a tool in verifying that the consultants/LPA staff are adequately performing by:</a:t>
            </a:r>
            <a:endParaRPr lang="en-US"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Meeting deadlines, especially PS&amp;E deadline</a:t>
            </a:r>
          </a:p>
          <a:p>
            <a:pPr lvl="0"/>
            <a:r>
              <a:rPr lang="en-US" sz="1200" kern="1200" dirty="0">
                <a:solidFill>
                  <a:schemeClr val="tx1"/>
                </a:solidFill>
                <a:effectLst/>
                <a:latin typeface="+mn-lt"/>
                <a:ea typeface="+mn-ea"/>
                <a:cs typeface="+mn-cs"/>
              </a:rPr>
              <a:t>Guiding LPA Sponsors throughout the project</a:t>
            </a:r>
          </a:p>
          <a:p>
            <a:pPr lvl="0"/>
            <a:r>
              <a:rPr lang="en-US" sz="1200" kern="1200" dirty="0">
                <a:solidFill>
                  <a:schemeClr val="tx1"/>
                </a:solidFill>
                <a:effectLst/>
                <a:latin typeface="+mn-lt"/>
                <a:ea typeface="+mn-ea"/>
                <a:cs typeface="+mn-cs"/>
              </a:rPr>
              <a:t>Knowing the process, procedures, and requirements as listed in all the manuals (REPM, FDM, LP RE Manual, etc.)</a:t>
            </a:r>
          </a:p>
          <a:p>
            <a:pPr lvl="0"/>
            <a:r>
              <a:rPr lang="en-US" sz="1200" kern="1200" dirty="0">
                <a:solidFill>
                  <a:schemeClr val="tx1"/>
                </a:solidFill>
                <a:effectLst/>
                <a:latin typeface="+mn-lt"/>
                <a:ea typeface="+mn-ea"/>
                <a:cs typeface="+mn-cs"/>
              </a:rPr>
              <a:t>Submitting correct documentation in a timely manner</a:t>
            </a:r>
          </a:p>
          <a:p>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932134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hangingPunct="0"/>
            <a:r>
              <a:rPr lang="en-US" b="1" u="sng" dirty="0"/>
              <a:t>KP</a:t>
            </a:r>
          </a:p>
          <a:p>
            <a:pPr hangingPunct="0"/>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pPr hangingPunct="0"/>
            <a:r>
              <a:rPr lang="en-US" sz="1200" b="1" kern="1200" dirty="0">
                <a:solidFill>
                  <a:schemeClr val="tx1"/>
                </a:solidFill>
                <a:effectLst/>
                <a:latin typeface="+mn-lt"/>
                <a:ea typeface="+mn-ea"/>
                <a:cs typeface="+mn-cs"/>
              </a:rPr>
              <a:t>2.2.9 Unsatisfactory Performance by a LPA Staff / Consultant </a:t>
            </a:r>
          </a:p>
          <a:p>
            <a:pPr hangingPunct="0"/>
            <a:r>
              <a:rPr lang="en-US" sz="1200" b="1" kern="1200" dirty="0">
                <a:solidFill>
                  <a:schemeClr val="tx1"/>
                </a:solidFill>
                <a:effectLst/>
                <a:latin typeface="+mn-lt"/>
                <a:ea typeface="+mn-ea"/>
                <a:cs typeface="+mn-cs"/>
              </a:rPr>
              <a:t> </a:t>
            </a:r>
          </a:p>
          <a:p>
            <a:pPr hangingPunct="0"/>
            <a:r>
              <a:rPr lang="en-US" sz="1200" b="0" kern="1200" dirty="0">
                <a:solidFill>
                  <a:schemeClr val="tx1"/>
                </a:solidFill>
                <a:effectLst/>
                <a:latin typeface="+mn-lt"/>
                <a:ea typeface="+mn-ea"/>
                <a:cs typeface="+mn-cs"/>
              </a:rPr>
              <a:t>The LPREPM will contact the consultant/LPA staff for inadequate performance and will make suggestions for ways to improve. Continued inadequate/poor performance will result in the removal of the consultant’s or LPA staff person’s name from the approval list until corrective measures (to be determined) are made.</a:t>
            </a:r>
            <a:endParaRPr lang="en-US" sz="1200" b="1" kern="1200" dirty="0">
              <a:solidFill>
                <a:schemeClr val="tx1"/>
              </a:solidFill>
              <a:effectLst/>
              <a:latin typeface="+mn-lt"/>
              <a:ea typeface="+mn-ea"/>
              <a:cs typeface="+mn-cs"/>
            </a:endParaRPr>
          </a:p>
          <a:p>
            <a:pPr hangingPunct="0"/>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4101839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KP</a:t>
            </a:r>
          </a:p>
          <a:p>
            <a:pPr lvl="0"/>
            <a:r>
              <a:rPr lang="en-US" dirty="0"/>
              <a:t>Expectations for Relocation Agents</a:t>
            </a:r>
          </a:p>
          <a:p>
            <a:pPr lvl="0"/>
            <a:r>
              <a:rPr lang="en-US" dirty="0"/>
              <a:t>	Generating all documents from READS</a:t>
            </a:r>
          </a:p>
          <a:p>
            <a:pPr lvl="0"/>
            <a:r>
              <a:rPr lang="en-US" dirty="0"/>
              <a:t>	Utilizing READS as the official file for LPA projects AND providing a hard copy to the LPA</a:t>
            </a:r>
          </a:p>
          <a:p>
            <a:pPr lvl="0"/>
            <a:r>
              <a:rPr lang="en-US" dirty="0"/>
              <a:t>	List of relocation projects and references completed in the past 3 years including references</a:t>
            </a:r>
          </a:p>
          <a:p>
            <a:r>
              <a:rPr lang="en-US" dirty="0"/>
              <a:t>	on the statewide approved fee negotiation/relocation list</a:t>
            </a:r>
          </a:p>
          <a:p>
            <a:pPr lvl="0"/>
            <a:r>
              <a:rPr lang="en-US" dirty="0"/>
              <a:t>	Resume includes relocation course work through IRWA or NHI</a:t>
            </a:r>
          </a:p>
          <a:p>
            <a:endParaRPr lang="en-US" dirty="0"/>
          </a:p>
        </p:txBody>
      </p:sp>
    </p:spTree>
    <p:extLst>
      <p:ext uri="{BB962C8B-B14F-4D97-AF65-F5344CB8AC3E}">
        <p14:creationId xmlns:p14="http://schemas.microsoft.com/office/powerpoint/2010/main" val="1700008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KW</a:t>
            </a:r>
          </a:p>
          <a:p>
            <a:pPr lvl="0"/>
            <a:endParaRPr lang="en-US" dirty="0"/>
          </a:p>
          <a:p>
            <a:pPr lvl="0"/>
            <a:r>
              <a:rPr lang="en-US" dirty="0"/>
              <a:t>Oversight</a:t>
            </a:r>
          </a:p>
          <a:p>
            <a:pPr lvl="0"/>
            <a:r>
              <a:rPr lang="en-US" dirty="0"/>
              <a:t>	Updates to the LPA RE Manual with a standardized approval process</a:t>
            </a:r>
          </a:p>
          <a:p>
            <a:pPr lvl="0"/>
            <a:endParaRPr lang="en-US" dirty="0"/>
          </a:p>
          <a:p>
            <a:pPr lvl="0"/>
            <a:r>
              <a:rPr lang="en-US" dirty="0"/>
              <a:t>Expectations for Relocation Agents</a:t>
            </a:r>
          </a:p>
          <a:p>
            <a:pPr lvl="0"/>
            <a:r>
              <a:rPr lang="en-US" dirty="0"/>
              <a:t>	Generating all documents from READS</a:t>
            </a:r>
          </a:p>
          <a:p>
            <a:pPr lvl="0"/>
            <a:r>
              <a:rPr lang="en-US" dirty="0"/>
              <a:t>	Utilizing READS as the official file for LPA projects AND providing a hard copy to the LPA</a:t>
            </a:r>
          </a:p>
          <a:p>
            <a:pPr lvl="0"/>
            <a:r>
              <a:rPr lang="en-US" dirty="0"/>
              <a:t>	List of relocation projects and references completed in the past 3 years including references</a:t>
            </a:r>
          </a:p>
          <a:p>
            <a:r>
              <a:rPr lang="en-US" dirty="0"/>
              <a:t>	on the statewide approved fee negotiation/relocation list</a:t>
            </a:r>
          </a:p>
          <a:p>
            <a:pPr lvl="0"/>
            <a:r>
              <a:rPr lang="en-US" dirty="0"/>
              <a:t>	Resume includes relocation course work through IRWA or NHI</a:t>
            </a:r>
          </a:p>
          <a:p>
            <a:endParaRPr lang="en-US" dirty="0"/>
          </a:p>
        </p:txBody>
      </p:sp>
    </p:spTree>
    <p:extLst>
      <p:ext uri="{BB962C8B-B14F-4D97-AF65-F5344CB8AC3E}">
        <p14:creationId xmlns:p14="http://schemas.microsoft.com/office/powerpoint/2010/main" val="3116769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598597A-A4E8-40B8-8AF2-724B67209C8F}"/>
              </a:ext>
            </a:extLst>
          </p:cNvPr>
          <p:cNvSpPr>
            <a:spLocks noGrp="1"/>
          </p:cNvSpPr>
          <p:nvPr>
            <p:ph type="body" idx="1"/>
          </p:nvPr>
        </p:nvSpPr>
        <p:spPr/>
        <p:txBody>
          <a:bodyPr/>
          <a:lstStyle/>
          <a:p>
            <a:r>
              <a:rPr lang="en-US" dirty="0" err="1"/>
              <a:t>kp</a:t>
            </a:r>
            <a:endParaRPr lang="en-US" dirty="0"/>
          </a:p>
        </p:txBody>
      </p:sp>
    </p:spTree>
    <p:extLst>
      <p:ext uri="{BB962C8B-B14F-4D97-AF65-F5344CB8AC3E}">
        <p14:creationId xmlns:p14="http://schemas.microsoft.com/office/powerpoint/2010/main" val="3826134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1"/>
            <a:r>
              <a:rPr lang="en-US" b="1" dirty="0"/>
              <a:t>Go to website and show</a:t>
            </a:r>
            <a:endParaRPr lang="en-US" dirty="0"/>
          </a:p>
          <a:p>
            <a:endParaRPr lang="en-US" dirty="0"/>
          </a:p>
        </p:txBody>
      </p:sp>
    </p:spTree>
    <p:extLst>
      <p:ext uri="{BB962C8B-B14F-4D97-AF65-F5344CB8AC3E}">
        <p14:creationId xmlns:p14="http://schemas.microsoft.com/office/powerpoint/2010/main" val="3095165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b="1"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26</a:t>
            </a:fld>
            <a:endParaRPr lang="en-US"/>
          </a:p>
        </p:txBody>
      </p:sp>
    </p:spTree>
    <p:extLst>
      <p:ext uri="{BB962C8B-B14F-4D97-AF65-F5344CB8AC3E}">
        <p14:creationId xmlns:p14="http://schemas.microsoft.com/office/powerpoint/2010/main" val="191369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1"/>
            <a:r>
              <a:rPr lang="en-US" b="1" dirty="0"/>
              <a:t>Go to website and show</a:t>
            </a:r>
            <a:endParaRPr lang="en-US" dirty="0"/>
          </a:p>
          <a:p>
            <a:endParaRPr lang="en-US" dirty="0"/>
          </a:p>
        </p:txBody>
      </p:sp>
    </p:spTree>
    <p:extLst>
      <p:ext uri="{BB962C8B-B14F-4D97-AF65-F5344CB8AC3E}">
        <p14:creationId xmlns:p14="http://schemas.microsoft.com/office/powerpoint/2010/main" val="104007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CCC221C-5A42-4D52-8212-80DB9D74613F}"/>
              </a:ext>
            </a:extLst>
          </p:cNvPr>
          <p:cNvSpPr>
            <a:spLocks noGrp="1"/>
          </p:cNvSpPr>
          <p:nvPr>
            <p:ph type="body" idx="1"/>
          </p:nvPr>
        </p:nvSpPr>
        <p:spPr/>
        <p:txBody>
          <a:bodyPr/>
          <a:lstStyle/>
          <a:p>
            <a:r>
              <a:rPr lang="en-US" dirty="0"/>
              <a:t>KP </a:t>
            </a:r>
          </a:p>
          <a:p>
            <a:pPr lvl="0"/>
            <a:r>
              <a:rPr lang="en-US" dirty="0"/>
              <a:t>LPA RE manual and REPM</a:t>
            </a:r>
          </a:p>
          <a:p>
            <a:endParaRPr lang="en-US" dirty="0"/>
          </a:p>
        </p:txBody>
      </p:sp>
    </p:spTree>
    <p:extLst>
      <p:ext uri="{BB962C8B-B14F-4D97-AF65-F5344CB8AC3E}">
        <p14:creationId xmlns:p14="http://schemas.microsoft.com/office/powerpoint/2010/main" val="419225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KP</a:t>
            </a:r>
          </a:p>
          <a:p>
            <a:pPr lvl="0"/>
            <a:r>
              <a:rPr lang="en-US" dirty="0"/>
              <a:t>Reminder on manuals – it’s a federal regulation</a:t>
            </a:r>
          </a:p>
          <a:p>
            <a:endParaRPr lang="en-US" dirty="0"/>
          </a:p>
        </p:txBody>
      </p:sp>
    </p:spTree>
    <p:extLst>
      <p:ext uri="{BB962C8B-B14F-4D97-AF65-F5344CB8AC3E}">
        <p14:creationId xmlns:p14="http://schemas.microsoft.com/office/powerpoint/2010/main" val="104179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defTabSz="881390">
              <a:defRPr/>
            </a:pPr>
            <a:r>
              <a:rPr lang="en-US" dirty="0"/>
              <a:t>KP</a:t>
            </a:r>
          </a:p>
          <a:p>
            <a:pPr defTabSz="881390">
              <a:defRPr/>
            </a:pPr>
            <a:r>
              <a:rPr lang="en-US" dirty="0"/>
              <a:t>Introduction to the difference between the two manuals</a:t>
            </a:r>
          </a:p>
          <a:p>
            <a:pPr defTabSz="881390">
              <a:defRPr/>
            </a:pPr>
            <a:endParaRPr lang="en-US" dirty="0"/>
          </a:p>
          <a:p>
            <a:pPr defTabSz="881390">
              <a:defRPr/>
            </a:pPr>
            <a:r>
              <a:rPr lang="en-US" dirty="0"/>
              <a:t>REPM is to be used for further guidance that the LPA manual does not include – General </a:t>
            </a:r>
            <a:r>
              <a:rPr lang="en-US" dirty="0" err="1"/>
              <a:t>WisDOT</a:t>
            </a:r>
            <a:r>
              <a:rPr lang="en-US" dirty="0"/>
              <a:t> practices are to be followed</a:t>
            </a:r>
          </a:p>
          <a:p>
            <a:endParaRPr lang="en-US" dirty="0"/>
          </a:p>
        </p:txBody>
      </p:sp>
    </p:spTree>
    <p:extLst>
      <p:ext uri="{BB962C8B-B14F-4D97-AF65-F5344CB8AC3E}">
        <p14:creationId xmlns:p14="http://schemas.microsoft.com/office/powerpoint/2010/main" val="64434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KP</a:t>
            </a:r>
          </a:p>
          <a:p>
            <a:pPr lvl="0"/>
            <a:r>
              <a:rPr lang="en-US" dirty="0"/>
              <a:t>SHOW THE WEBSITE – WHERE TO FIND THE MANUAL</a:t>
            </a:r>
          </a:p>
          <a:p>
            <a:pPr lvl="0"/>
            <a:r>
              <a:rPr lang="en-US" dirty="0"/>
              <a:t>– Key updates that have been done and Sarah will go into more detail about these updates</a:t>
            </a:r>
          </a:p>
          <a:p>
            <a:pPr lvl="0"/>
            <a:endParaRPr lang="en-US" dirty="0"/>
          </a:p>
        </p:txBody>
      </p:sp>
    </p:spTree>
    <p:extLst>
      <p:ext uri="{BB962C8B-B14F-4D97-AF65-F5344CB8AC3E}">
        <p14:creationId xmlns:p14="http://schemas.microsoft.com/office/powerpoint/2010/main" val="200169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SL</a:t>
            </a:r>
          </a:p>
          <a:p>
            <a:pPr lvl="0"/>
            <a:r>
              <a:rPr lang="en-US" dirty="0"/>
              <a:t>will go into detail of the new sections of the </a:t>
            </a:r>
            <a:r>
              <a:rPr lang="en-US" dirty="0" err="1"/>
              <a:t>Relo</a:t>
            </a:r>
            <a:r>
              <a:rPr lang="en-US" dirty="0"/>
              <a:t> of the LPRE manual</a:t>
            </a:r>
          </a:p>
          <a:p>
            <a:pPr lvl="0"/>
            <a:endParaRPr lang="en-US" dirty="0"/>
          </a:p>
          <a:p>
            <a:pPr lvl="0"/>
            <a:r>
              <a:rPr lang="en-US" b="1" dirty="0"/>
              <a:t>(TOGGLE TO THE LP RE MANUAL TO GO OVER IN DETAIL EACH SECTION LISTED HERE)</a:t>
            </a:r>
          </a:p>
          <a:p>
            <a:pPr lvl="0"/>
            <a:endParaRPr lang="en-US" dirty="0"/>
          </a:p>
          <a:p>
            <a:pPr lvl="0"/>
            <a:r>
              <a:rPr lang="en-US" dirty="0"/>
              <a:t>Stress – The entire section of our manual has changed. This is new so don’t rely completely on knowledge of how past projects worked</a:t>
            </a:r>
          </a:p>
          <a:p>
            <a:pPr lvl="0"/>
            <a:endParaRPr lang="en-US" dirty="0"/>
          </a:p>
          <a:p>
            <a:pPr lvl="0"/>
            <a:r>
              <a:rPr lang="en-US" dirty="0"/>
              <a:t>LPA process is found generally in the LP RE Manual but the details and policy and procedures are found in the REPM</a:t>
            </a:r>
          </a:p>
          <a:p>
            <a:pPr lvl="0"/>
            <a:endParaRPr lang="en-US" dirty="0"/>
          </a:p>
          <a:p>
            <a:pPr lvl="0"/>
            <a:r>
              <a:rPr lang="en-US" dirty="0"/>
              <a:t>The department is happy to assist the LPAs, DOT is here to support and guidance</a:t>
            </a:r>
          </a:p>
          <a:p>
            <a:pPr lvl="0"/>
            <a:endParaRPr lang="en-US" dirty="0"/>
          </a:p>
          <a:p>
            <a:pPr lvl="0"/>
            <a:r>
              <a:rPr lang="en-US" dirty="0"/>
              <a:t>Give an overview  of each section</a:t>
            </a:r>
          </a:p>
          <a:p>
            <a:pPr lvl="0"/>
            <a:endParaRPr lang="en-US" dirty="0"/>
          </a:p>
          <a:p>
            <a:pPr lvl="0"/>
            <a:r>
              <a:rPr lang="en-US" dirty="0"/>
              <a:t>LPA Manual used to direct the relocation specialist to the LPREPM for guidance, maybe for a total of one page and only outlined the importance of the 90 day notice. The entire section on relocation has been revamped to give general guidance to the relocation specialist for Local Program projects with </a:t>
            </a:r>
            <a:r>
              <a:rPr lang="en-US" dirty="0" err="1"/>
              <a:t>WisDOT</a:t>
            </a:r>
            <a:r>
              <a:rPr lang="en-US" dirty="0"/>
              <a:t> oversight to incorporate READS and improving the process for efficiency. The biggest difference is that </a:t>
            </a:r>
            <a:r>
              <a:rPr lang="en-US" dirty="0" err="1"/>
              <a:t>WisDOT</a:t>
            </a:r>
            <a:r>
              <a:rPr lang="en-US" dirty="0"/>
              <a:t> has to approve the plan, computations and claims. This is done to protect the interest of the local program</a:t>
            </a:r>
          </a:p>
          <a:p>
            <a:endParaRPr lang="en-US" dirty="0"/>
          </a:p>
        </p:txBody>
      </p:sp>
    </p:spTree>
    <p:extLst>
      <p:ext uri="{BB962C8B-B14F-4D97-AF65-F5344CB8AC3E}">
        <p14:creationId xmlns:p14="http://schemas.microsoft.com/office/powerpoint/2010/main" val="3119197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a:t>
            </a:r>
          </a:p>
          <a:p>
            <a:endParaRPr lang="en-US" dirty="0"/>
          </a:p>
          <a:p>
            <a:r>
              <a:rPr lang="en-US" b="1" dirty="0"/>
              <a:t>(TOGGLE TO WORD doc)</a:t>
            </a:r>
          </a:p>
          <a:p>
            <a:endParaRPr lang="en-US" dirty="0"/>
          </a:p>
          <a:p>
            <a:r>
              <a:rPr lang="en-US" dirty="0"/>
              <a:t>Start up meeting agenda – There will be a relocation start up meeting with any project with more than 3 relocations separate from the project start up meeting. </a:t>
            </a:r>
          </a:p>
        </p:txBody>
      </p:sp>
      <p:sp>
        <p:nvSpPr>
          <p:cNvPr id="4" name="Slide Number Placeholder 3"/>
          <p:cNvSpPr>
            <a:spLocks noGrp="1"/>
          </p:cNvSpPr>
          <p:nvPr>
            <p:ph type="sldNum" sz="quarter" idx="10"/>
          </p:nvPr>
        </p:nvSpPr>
        <p:spPr/>
        <p:txBody>
          <a:bodyPr/>
          <a:lstStyle/>
          <a:p>
            <a:fld id="{F6FFA303-42E8-4D13-90B6-0DFD0BCCE523}" type="slidenum">
              <a:rPr lang="en-US" smtClean="0"/>
              <a:pPr/>
              <a:t>8</a:t>
            </a:fld>
            <a:endParaRPr lang="en-US"/>
          </a:p>
        </p:txBody>
      </p:sp>
    </p:spTree>
    <p:extLst>
      <p:ext uri="{BB962C8B-B14F-4D97-AF65-F5344CB8AC3E}">
        <p14:creationId xmlns:p14="http://schemas.microsoft.com/office/powerpoint/2010/main" val="152095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a:t>
            </a:r>
          </a:p>
          <a:p>
            <a:r>
              <a:rPr lang="en-US" dirty="0"/>
              <a:t>TOGGLE to THE SPREADSHEET</a:t>
            </a:r>
          </a:p>
          <a:p>
            <a:r>
              <a:rPr lang="en-US" dirty="0"/>
              <a:t>Monthly relocation meeting spreadsheet – each month to be completed by the specialist and submitted prior to the meeting – this meeting is meant to discuss any issues and spearhead any potential issues that need to be discussed</a:t>
            </a:r>
          </a:p>
        </p:txBody>
      </p:sp>
      <p:sp>
        <p:nvSpPr>
          <p:cNvPr id="4" name="Slide Number Placeholder 3"/>
          <p:cNvSpPr>
            <a:spLocks noGrp="1"/>
          </p:cNvSpPr>
          <p:nvPr>
            <p:ph type="sldNum" sz="quarter" idx="10"/>
          </p:nvPr>
        </p:nvSpPr>
        <p:spPr/>
        <p:txBody>
          <a:bodyPr/>
          <a:lstStyle/>
          <a:p>
            <a:fld id="{F6FFA303-42E8-4D13-90B6-0DFD0BCCE523}" type="slidenum">
              <a:rPr lang="en-US" smtClean="0"/>
              <a:pPr/>
              <a:t>9</a:t>
            </a:fld>
            <a:endParaRPr lang="en-US"/>
          </a:p>
        </p:txBody>
      </p:sp>
    </p:spTree>
    <p:extLst>
      <p:ext uri="{BB962C8B-B14F-4D97-AF65-F5344CB8AC3E}">
        <p14:creationId xmlns:p14="http://schemas.microsoft.com/office/powerpoint/2010/main" val="154661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3A7C38DA-6528-4E15-91A8-676C831C77E9}" type="datetime1">
              <a:rPr lang="en-US" smtClean="0"/>
              <a:t>10/9/2019</a:t>
            </a:fld>
            <a:endParaRPr lang="en-US"/>
          </a:p>
        </p:txBody>
      </p:sp>
      <p:sp>
        <p:nvSpPr>
          <p:cNvPr id="20" name="Footer Placeholder 19"/>
          <p:cNvSpPr>
            <a:spLocks noGrp="1"/>
          </p:cNvSpPr>
          <p:nvPr>
            <p:ph type="ftr" sz="quarter" idx="11"/>
          </p:nvPr>
        </p:nvSpPr>
        <p:spPr/>
        <p:txBody>
          <a:bodyPr/>
          <a:lstStyle/>
          <a:p>
            <a:r>
              <a:rPr lang="en-US"/>
              <a:t>WisDOT Local Program Real Estate</a:t>
            </a:r>
          </a:p>
        </p:txBody>
      </p:sp>
      <p:sp>
        <p:nvSpPr>
          <p:cNvPr id="10" name="Slide Number Placeholder 9"/>
          <p:cNvSpPr>
            <a:spLocks noGrp="1"/>
          </p:cNvSpPr>
          <p:nvPr>
            <p:ph type="sldNum" sz="quarter" idx="12"/>
          </p:nvPr>
        </p:nvSpPr>
        <p:spPr/>
        <p:txBody>
          <a:bodyPr/>
          <a:lstStyle/>
          <a:p>
            <a:fld id="{2F08BAAE-79E9-49B4-AF00-A97B09916C9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7FB87B7-4F53-4BDF-8ABA-1E6962B7262A}" type="datetime1">
              <a:rPr lang="en-US" smtClean="0"/>
              <a:t>10/9/2019</a:t>
            </a:fld>
            <a:endParaRPr lang="en-US"/>
          </a:p>
        </p:txBody>
      </p:sp>
      <p:sp>
        <p:nvSpPr>
          <p:cNvPr id="5" name="Footer Placeholder 4"/>
          <p:cNvSpPr>
            <a:spLocks noGrp="1"/>
          </p:cNvSpPr>
          <p:nvPr>
            <p:ph type="ftr" sz="quarter" idx="11"/>
          </p:nvPr>
        </p:nvSpPr>
        <p:spPr/>
        <p:txBody>
          <a:bodyPr/>
          <a:lstStyle/>
          <a:p>
            <a:r>
              <a:rPr lang="en-US"/>
              <a:t>WisDOT Local Program Real Estate</a:t>
            </a:r>
          </a:p>
        </p:txBody>
      </p:sp>
      <p:sp>
        <p:nvSpPr>
          <p:cNvPr id="6" name="Slide Number Placeholder 5"/>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13CE2A-7051-4960-9762-62D66F385CC9}" type="datetime1">
              <a:rPr lang="en-US" smtClean="0"/>
              <a:t>10/9/2019</a:t>
            </a:fld>
            <a:endParaRPr lang="en-US"/>
          </a:p>
        </p:txBody>
      </p:sp>
      <p:sp>
        <p:nvSpPr>
          <p:cNvPr id="5" name="Footer Placeholder 4"/>
          <p:cNvSpPr>
            <a:spLocks noGrp="1"/>
          </p:cNvSpPr>
          <p:nvPr>
            <p:ph type="ftr" sz="quarter" idx="11"/>
          </p:nvPr>
        </p:nvSpPr>
        <p:spPr/>
        <p:txBody>
          <a:bodyPr/>
          <a:lstStyle/>
          <a:p>
            <a:r>
              <a:rPr lang="en-US"/>
              <a:t>WisDOT Local Program Real Estate</a:t>
            </a:r>
          </a:p>
        </p:txBody>
      </p:sp>
      <p:sp>
        <p:nvSpPr>
          <p:cNvPr id="6" name="Slide Number Placeholder 5"/>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effectLst/>
              </a:defRPr>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a:solidFill>
                  <a:srgbClr val="1F497D"/>
                </a:solidFill>
              </a:defRPr>
            </a:lvl1pPr>
            <a:lvl2pPr>
              <a:defRPr>
                <a:solidFill>
                  <a:srgbClr val="1F497D"/>
                </a:solidFill>
              </a:defRPr>
            </a:lvl2pPr>
            <a:lvl3pPr>
              <a:defRPr>
                <a:solidFill>
                  <a:srgbClr val="1F497D"/>
                </a:solidFill>
              </a:defRPr>
            </a:lvl3pPr>
            <a:lvl4pPr>
              <a:defRPr>
                <a:solidFill>
                  <a:srgbClr val="1F497D"/>
                </a:solidFill>
              </a:defRPr>
            </a:lvl4pPr>
            <a:lvl5pPr>
              <a:defRPr>
                <a:solidFill>
                  <a:srgbClr val="1F497D"/>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F6BDA06C-69C3-4300-ACED-FEE942CF9021}" type="datetime1">
              <a:rPr lang="en-US" smtClean="0"/>
              <a:t>10/9/2019</a:t>
            </a:fld>
            <a:endParaRPr lang="en-US"/>
          </a:p>
        </p:txBody>
      </p:sp>
      <p:sp>
        <p:nvSpPr>
          <p:cNvPr id="5" name="Footer Placeholder 4"/>
          <p:cNvSpPr>
            <a:spLocks noGrp="1"/>
          </p:cNvSpPr>
          <p:nvPr>
            <p:ph type="ftr" sz="quarter" idx="11"/>
          </p:nvPr>
        </p:nvSpPr>
        <p:spPr/>
        <p:txBody>
          <a:bodyPr/>
          <a:lstStyle/>
          <a:p>
            <a:r>
              <a:rPr lang="en-US"/>
              <a:t>WisDOT Local Program Real Estate</a:t>
            </a:r>
          </a:p>
        </p:txBody>
      </p:sp>
      <p:sp>
        <p:nvSpPr>
          <p:cNvPr id="6" name="Slide Number Placeholder 5"/>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8905F07-EACA-44A4-A891-C7B253EB9CAB}" type="datetime1">
              <a:rPr lang="en-US" smtClean="0"/>
              <a:t>10/9/2019</a:t>
            </a:fld>
            <a:endParaRPr lang="en-US"/>
          </a:p>
        </p:txBody>
      </p:sp>
      <p:sp>
        <p:nvSpPr>
          <p:cNvPr id="5" name="Footer Placeholder 4"/>
          <p:cNvSpPr>
            <a:spLocks noGrp="1"/>
          </p:cNvSpPr>
          <p:nvPr>
            <p:ph type="ftr" sz="quarter" idx="11"/>
          </p:nvPr>
        </p:nvSpPr>
        <p:spPr/>
        <p:txBody>
          <a:bodyPr/>
          <a:lstStyle/>
          <a:p>
            <a:r>
              <a:rPr lang="en-US"/>
              <a:t>WisDOT Local Program Real Estate</a:t>
            </a:r>
          </a:p>
        </p:txBody>
      </p:sp>
      <p:sp>
        <p:nvSpPr>
          <p:cNvPr id="6" name="Slide Number Placeholder 5"/>
          <p:cNvSpPr>
            <a:spLocks noGrp="1"/>
          </p:cNvSpPr>
          <p:nvPr>
            <p:ph type="sldNum" sz="quarter" idx="12"/>
          </p:nvPr>
        </p:nvSpPr>
        <p:spPr/>
        <p:txBody>
          <a:bodyPr/>
          <a:lstStyle/>
          <a:p>
            <a:fld id="{2F08BAAE-79E9-49B4-AF00-A97B09916C9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E225AA-BBDC-41F0-8B64-6C90ED87591D}" type="datetime1">
              <a:rPr lang="en-US" smtClean="0"/>
              <a:t>10/9/2019</a:t>
            </a:fld>
            <a:endParaRPr lang="en-US"/>
          </a:p>
        </p:txBody>
      </p:sp>
      <p:sp>
        <p:nvSpPr>
          <p:cNvPr id="6" name="Footer Placeholder 5"/>
          <p:cNvSpPr>
            <a:spLocks noGrp="1"/>
          </p:cNvSpPr>
          <p:nvPr>
            <p:ph type="ftr" sz="quarter" idx="11"/>
          </p:nvPr>
        </p:nvSpPr>
        <p:spPr/>
        <p:txBody>
          <a:bodyPr/>
          <a:lstStyle/>
          <a:p>
            <a:r>
              <a:rPr lang="en-US"/>
              <a:t>WisDOT Local Program Real Estate</a:t>
            </a:r>
          </a:p>
        </p:txBody>
      </p:sp>
      <p:sp>
        <p:nvSpPr>
          <p:cNvPr id="7" name="Slide Number Placeholder 6"/>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CD45FA4-2C75-4BA8-8B08-1085B44B85B9}" type="datetime1">
              <a:rPr lang="en-US" smtClean="0"/>
              <a:t>10/9/2019</a:t>
            </a:fld>
            <a:endParaRPr lang="en-US"/>
          </a:p>
        </p:txBody>
      </p:sp>
      <p:sp>
        <p:nvSpPr>
          <p:cNvPr id="8" name="Footer Placeholder 7"/>
          <p:cNvSpPr>
            <a:spLocks noGrp="1"/>
          </p:cNvSpPr>
          <p:nvPr>
            <p:ph type="ftr" sz="quarter" idx="11"/>
          </p:nvPr>
        </p:nvSpPr>
        <p:spPr/>
        <p:txBody>
          <a:bodyPr/>
          <a:lstStyle/>
          <a:p>
            <a:r>
              <a:rPr lang="en-US"/>
              <a:t>WisDOT Local Program Real Estate</a:t>
            </a:r>
          </a:p>
        </p:txBody>
      </p:sp>
      <p:sp>
        <p:nvSpPr>
          <p:cNvPr id="9" name="Slide Number Placeholder 8"/>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3F86AD0-9850-4EBF-88A4-64FBAF6DF362}" type="datetime1">
              <a:rPr lang="en-US" smtClean="0"/>
              <a:t>10/9/2019</a:t>
            </a:fld>
            <a:endParaRPr lang="en-US"/>
          </a:p>
        </p:txBody>
      </p:sp>
      <p:sp>
        <p:nvSpPr>
          <p:cNvPr id="4" name="Footer Placeholder 3"/>
          <p:cNvSpPr>
            <a:spLocks noGrp="1"/>
          </p:cNvSpPr>
          <p:nvPr>
            <p:ph type="ftr" sz="quarter" idx="11"/>
          </p:nvPr>
        </p:nvSpPr>
        <p:spPr/>
        <p:txBody>
          <a:bodyPr/>
          <a:lstStyle/>
          <a:p>
            <a:r>
              <a:rPr lang="en-US"/>
              <a:t>WisDOT Local Program Real Estate</a:t>
            </a:r>
          </a:p>
        </p:txBody>
      </p:sp>
      <p:sp>
        <p:nvSpPr>
          <p:cNvPr id="5" name="Slide Number Placeholder 4"/>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8BA3CB76-F826-4C8F-9ECA-0DBDF15390BB}" type="datetime1">
              <a:rPr lang="en-US" smtClean="0"/>
              <a:t>10/9/2019</a:t>
            </a:fld>
            <a:endParaRPr lang="en-US"/>
          </a:p>
        </p:txBody>
      </p:sp>
      <p:sp>
        <p:nvSpPr>
          <p:cNvPr id="3" name="Footer Placeholder 2"/>
          <p:cNvSpPr>
            <a:spLocks noGrp="1"/>
          </p:cNvSpPr>
          <p:nvPr>
            <p:ph type="ftr" sz="quarter" idx="11"/>
          </p:nvPr>
        </p:nvSpPr>
        <p:spPr/>
        <p:txBody>
          <a:bodyPr/>
          <a:lstStyle/>
          <a:p>
            <a:r>
              <a:rPr lang="en-US"/>
              <a:t>WisDOT Local Program Real Estate</a:t>
            </a:r>
          </a:p>
        </p:txBody>
      </p:sp>
      <p:sp>
        <p:nvSpPr>
          <p:cNvPr id="4" name="Slide Number Placeholder 3"/>
          <p:cNvSpPr>
            <a:spLocks noGrp="1"/>
          </p:cNvSpPr>
          <p:nvPr>
            <p:ph type="sldNum" sz="quarter" idx="12"/>
          </p:nvPr>
        </p:nvSpPr>
        <p:spPr/>
        <p:txBody>
          <a:bodyPr/>
          <a:lstStyle/>
          <a:p>
            <a:fld id="{2F08BAAE-79E9-49B4-AF00-A97B09916C9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BC72BA2-2850-485D-B093-702AA2B7C399}" type="datetime1">
              <a:rPr lang="en-US" smtClean="0"/>
              <a:t>10/9/2019</a:t>
            </a:fld>
            <a:endParaRPr lang="en-US"/>
          </a:p>
        </p:txBody>
      </p:sp>
      <p:sp>
        <p:nvSpPr>
          <p:cNvPr id="6" name="Footer Placeholder 5"/>
          <p:cNvSpPr>
            <a:spLocks noGrp="1"/>
          </p:cNvSpPr>
          <p:nvPr>
            <p:ph type="ftr" sz="quarter" idx="11"/>
          </p:nvPr>
        </p:nvSpPr>
        <p:spPr/>
        <p:txBody>
          <a:bodyPr/>
          <a:lstStyle/>
          <a:p>
            <a:r>
              <a:rPr lang="en-US"/>
              <a:t>WisDOT Local Program Real Estate</a:t>
            </a:r>
          </a:p>
        </p:txBody>
      </p:sp>
      <p:sp>
        <p:nvSpPr>
          <p:cNvPr id="7" name="Slide Number Placeholder 6"/>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966B8042-4539-4B93-9FBB-39A8025938D7}" type="datetime1">
              <a:rPr lang="en-US" smtClean="0"/>
              <a:t>10/9/2019</a:t>
            </a:fld>
            <a:endParaRPr lang="en-US"/>
          </a:p>
        </p:txBody>
      </p:sp>
      <p:sp>
        <p:nvSpPr>
          <p:cNvPr id="6" name="Footer Placeholder 5"/>
          <p:cNvSpPr>
            <a:spLocks noGrp="1"/>
          </p:cNvSpPr>
          <p:nvPr>
            <p:ph type="ftr" sz="quarter" idx="11"/>
          </p:nvPr>
        </p:nvSpPr>
        <p:spPr/>
        <p:txBody>
          <a:bodyPr/>
          <a:lstStyle/>
          <a:p>
            <a:r>
              <a:rPr lang="en-US"/>
              <a:t>WisDOT Local Program Real Estate</a:t>
            </a:r>
          </a:p>
        </p:txBody>
      </p:sp>
      <p:sp>
        <p:nvSpPr>
          <p:cNvPr id="7" name="Slide Number Placeholder 6"/>
          <p:cNvSpPr>
            <a:spLocks noGrp="1"/>
          </p:cNvSpPr>
          <p:nvPr>
            <p:ph type="sldNum" sz="quarter" idx="12"/>
          </p:nvPr>
        </p:nvSpPr>
        <p:spPr/>
        <p:txBody>
          <a:bodyPr/>
          <a:lstStyle/>
          <a:p>
            <a:fld id="{2F08BAAE-79E9-49B4-AF00-A97B09916C9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50AA605-3689-4E6F-A002-B8BA8DC20E05}" type="datetime1">
              <a:rPr lang="en-US" smtClean="0"/>
              <a:t>10/9/2019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a:t>WisDOT Local Program Real Estate</a:t>
            </a: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F08BAAE-79E9-49B4-AF00-A97B09916C9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pwmad0a4030:37108/Pages/doing-bus/eng-consultants/cnslt-rsrces/re/repm.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ivestream.com/accounts/14475780/events/631002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apwmad0a4030:37108/Pages/doing-bus/local-gov/astnce-pgms/aid/lpa-re-info.aspx" TargetMode="External"/><Relationship Id="rId4" Type="http://schemas.openxmlformats.org/officeDocument/2006/relationships/hyperlink" Target="mailto:Kerry.Paruleski@dot.wi.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Kassandra.Walbrun@dot.wi.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Kerry.Paruleski@dot.wi.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pwmad0a4030:37108/Pages/doing-bus/eng-consultants/cnslt-rsrces/re/lpa-manual.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10210800" cy="6629400"/>
          </a:xfrm>
          <a:ln>
            <a:noFill/>
          </a:ln>
        </p:spPr>
        <p:txBody>
          <a:bodyPr>
            <a:normAutofit fontScale="90000"/>
          </a:bodyPr>
          <a:lstStyle/>
          <a:p>
            <a:pPr marL="914400" lvl="2"/>
            <a:br>
              <a:rPr lang="en-US" sz="3100" b="1" dirty="0">
                <a:effectLst/>
              </a:rPr>
            </a:br>
            <a:br>
              <a:rPr lang="en-US" sz="4000" b="1" dirty="0">
                <a:effectLst/>
              </a:rPr>
            </a:br>
            <a:br>
              <a:rPr lang="en-US" sz="3100" b="1" dirty="0">
                <a:solidFill>
                  <a:schemeClr val="tx2"/>
                </a:solidFill>
                <a:effectLst/>
              </a:rPr>
            </a:br>
            <a:r>
              <a:rPr lang="en-US" sz="5300" b="1" dirty="0">
                <a:solidFill>
                  <a:srgbClr val="C00000"/>
                </a:solidFill>
                <a:effectLst/>
              </a:rPr>
              <a:t>Local Program Real Estate</a:t>
            </a:r>
            <a:br>
              <a:rPr lang="en-US" sz="4800" b="1" dirty="0">
                <a:effectLst/>
              </a:rPr>
            </a:br>
            <a:r>
              <a:rPr lang="en-US" sz="4000" dirty="0">
                <a:solidFill>
                  <a:srgbClr val="002060"/>
                </a:solidFill>
                <a:effectLst/>
              </a:rPr>
              <a:t>2019 Webinar Series</a:t>
            </a:r>
            <a:br>
              <a:rPr lang="en-US" sz="2700" dirty="0">
                <a:solidFill>
                  <a:srgbClr val="002060"/>
                </a:solidFill>
                <a:effectLst/>
              </a:rPr>
            </a:br>
            <a:r>
              <a:rPr lang="en-US" sz="2700" b="1" i="1" dirty="0">
                <a:solidFill>
                  <a:srgbClr val="002060"/>
                </a:solidFill>
                <a:effectLst/>
              </a:rPr>
              <a:t>Relocation in the Local Program Part 1</a:t>
            </a:r>
            <a:br>
              <a:rPr lang="en-US" sz="2700" b="1" i="1" dirty="0">
                <a:solidFill>
                  <a:srgbClr val="002060"/>
                </a:solidFill>
                <a:effectLst/>
              </a:rPr>
            </a:br>
            <a:r>
              <a:rPr lang="en-US" sz="2700" b="1" i="1" dirty="0">
                <a:solidFill>
                  <a:srgbClr val="002060"/>
                </a:solidFill>
                <a:effectLst/>
              </a:rPr>
              <a:t>Relocation Updates</a:t>
            </a:r>
            <a:br>
              <a:rPr lang="en-US" sz="2700" i="1" dirty="0">
                <a:solidFill>
                  <a:srgbClr val="002060"/>
                </a:solidFill>
                <a:effectLst/>
              </a:rPr>
            </a:br>
            <a:r>
              <a:rPr lang="en-US" sz="2200" i="1" dirty="0">
                <a:solidFill>
                  <a:srgbClr val="002060"/>
                </a:solidFill>
                <a:effectLst/>
              </a:rPr>
              <a:t>Wednesday October 9, 2019</a:t>
            </a:r>
            <a:br>
              <a:rPr lang="en-US" sz="2700" dirty="0">
                <a:effectLst/>
              </a:rPr>
            </a:br>
            <a:br>
              <a:rPr lang="en-US" sz="2700" dirty="0">
                <a:effectLst/>
              </a:rPr>
            </a:br>
            <a:br>
              <a:rPr lang="en-US" sz="2000" dirty="0"/>
            </a:br>
            <a:r>
              <a:rPr lang="en-US" sz="2900" b="1" dirty="0">
                <a:solidFill>
                  <a:srgbClr val="C00000"/>
                </a:solidFill>
              </a:rPr>
              <a:t>Trouble Shoot Issues Contact</a:t>
            </a:r>
            <a:br>
              <a:rPr lang="en-US" sz="2900" b="1" dirty="0">
                <a:solidFill>
                  <a:srgbClr val="C00000"/>
                </a:solidFill>
              </a:rPr>
            </a:br>
            <a:r>
              <a:rPr lang="en-US" sz="2900" dirty="0">
                <a:solidFill>
                  <a:srgbClr val="C00000"/>
                </a:solidFill>
              </a:rPr>
              <a:t>Call (414) 239-4156</a:t>
            </a:r>
            <a:br>
              <a:rPr lang="en-US" sz="2900" dirty="0">
                <a:solidFill>
                  <a:srgbClr val="002060"/>
                </a:solidFill>
              </a:rPr>
            </a:br>
            <a:br>
              <a:rPr lang="en-US" sz="2000" dirty="0"/>
            </a:br>
            <a:br>
              <a:rPr lang="en-US" sz="1800" dirty="0"/>
            </a:br>
            <a:br>
              <a:rPr lang="en-US" sz="1800" dirty="0"/>
            </a:br>
            <a:br>
              <a:rPr lang="en-US" sz="1800" dirty="0"/>
            </a:br>
            <a:r>
              <a:rPr lang="en-US" sz="1800" dirty="0">
                <a:solidFill>
                  <a:srgbClr val="002060"/>
                </a:solidFill>
              </a:rPr>
              <a:t>Kassandra Walbrun, Statewide Relocation Facilitator</a:t>
            </a:r>
            <a:br>
              <a:rPr lang="en-US" sz="1800" dirty="0">
                <a:solidFill>
                  <a:srgbClr val="002060"/>
                </a:solidFill>
              </a:rPr>
            </a:br>
            <a:r>
              <a:rPr lang="en-US" sz="1800" dirty="0">
                <a:solidFill>
                  <a:srgbClr val="002060"/>
                </a:solidFill>
              </a:rPr>
              <a:t>Sarah Lamp, </a:t>
            </a:r>
            <a:r>
              <a:rPr lang="en-US" sz="1800" dirty="0" err="1">
                <a:solidFill>
                  <a:srgbClr val="002060"/>
                </a:solidFill>
              </a:rPr>
              <a:t>WisDOT</a:t>
            </a:r>
            <a:r>
              <a:rPr lang="en-US" sz="1800" dirty="0">
                <a:solidFill>
                  <a:srgbClr val="002060"/>
                </a:solidFill>
              </a:rPr>
              <a:t> Relocation Consultant</a:t>
            </a:r>
            <a:br>
              <a:rPr lang="en-US" sz="1800" dirty="0">
                <a:solidFill>
                  <a:srgbClr val="002060"/>
                </a:solidFill>
              </a:rPr>
            </a:br>
            <a:r>
              <a:rPr lang="en-US" sz="1800" dirty="0">
                <a:solidFill>
                  <a:srgbClr val="002060"/>
                </a:solidFill>
              </a:rPr>
              <a:t>Kerry Paruleski, Statewide LPREM</a:t>
            </a:r>
            <a:br>
              <a:rPr lang="en-US" sz="1800" dirty="0"/>
            </a:br>
            <a:br>
              <a:rPr lang="en-US" sz="1800" dirty="0"/>
            </a:br>
            <a:endParaRPr lang="en-US" dirty="0">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495800"/>
            <a:ext cx="1593351" cy="1751272"/>
          </a:xfrm>
          <a:prstGeom prst="rect">
            <a:avLst/>
          </a:prstGeom>
        </p:spPr>
      </p:pic>
    </p:spTree>
    <p:extLst>
      <p:ext uri="{BB962C8B-B14F-4D97-AF65-F5344CB8AC3E}">
        <p14:creationId xmlns:p14="http://schemas.microsoft.com/office/powerpoint/2010/main" val="322980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3886200" cy="2286000"/>
          </a:xfrm>
        </p:spPr>
        <p:txBody>
          <a:bodyPr>
            <a:normAutofit/>
          </a:bodyPr>
          <a:lstStyle/>
          <a:p>
            <a:r>
              <a:rPr lang="en-US" sz="3600" dirty="0"/>
              <a:t>Relocation Program Updates in the</a:t>
            </a:r>
          </a:p>
        </p:txBody>
      </p:sp>
      <p:sp>
        <p:nvSpPr>
          <p:cNvPr id="4" name="Content Placeholder 2">
            <a:extLst>
              <a:ext uri="{FF2B5EF4-FFF2-40B4-BE49-F238E27FC236}">
                <a16:creationId xmlns:a16="http://schemas.microsoft.com/office/drawing/2014/main" id="{7AABEE52-1BC9-49E5-937E-00ED3326F20A}"/>
              </a:ext>
            </a:extLst>
          </p:cNvPr>
          <p:cNvSpPr txBox="1">
            <a:spLocks/>
          </p:cNvSpPr>
          <p:nvPr/>
        </p:nvSpPr>
        <p:spPr>
          <a:xfrm>
            <a:off x="990600" y="5257800"/>
            <a:ext cx="7498080" cy="1524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Clr>
                <a:schemeClr val="tx2"/>
              </a:buClr>
              <a:buNone/>
            </a:pPr>
            <a:r>
              <a:rPr lang="en-US" sz="2800" dirty="0">
                <a:solidFill>
                  <a:srgbClr val="002060"/>
                </a:solidFill>
              </a:rPr>
              <a:t>Link:</a:t>
            </a:r>
          </a:p>
          <a:p>
            <a:pPr marL="82296" indent="0">
              <a:buClr>
                <a:schemeClr val="tx2"/>
              </a:buClr>
              <a:buNone/>
            </a:pPr>
            <a:r>
              <a:rPr lang="en-US" sz="2800" dirty="0">
                <a:solidFill>
                  <a:schemeClr val="tx2"/>
                </a:solidFill>
                <a:hlinkClick r:id="rId3"/>
              </a:rPr>
              <a:t>https://wisconsindot.gov/Pages/doing-bus/eng-consultants/cnslt-rsrces/re/repm.aspx</a:t>
            </a:r>
            <a:endParaRPr lang="en-US" sz="2800" dirty="0">
              <a:solidFill>
                <a:schemeClr val="tx2"/>
              </a:solidFill>
            </a:endParaRPr>
          </a:p>
          <a:p>
            <a:pPr marL="82296" indent="0">
              <a:buClr>
                <a:schemeClr val="tx2"/>
              </a:buClr>
              <a:buNone/>
            </a:pPr>
            <a:endParaRPr lang="en-US" sz="2800" dirty="0">
              <a:solidFill>
                <a:schemeClr val="tx2"/>
              </a:solidFill>
            </a:endParaRPr>
          </a:p>
        </p:txBody>
      </p:sp>
      <p:pic>
        <p:nvPicPr>
          <p:cNvPr id="5" name="Picture 4">
            <a:extLst>
              <a:ext uri="{FF2B5EF4-FFF2-40B4-BE49-F238E27FC236}">
                <a16:creationId xmlns:a16="http://schemas.microsoft.com/office/drawing/2014/main" id="{C404A17D-7AA8-42AD-98E4-06F430048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2720" y="0"/>
            <a:ext cx="2621280" cy="3452040"/>
          </a:xfrm>
          <a:prstGeom prst="rect">
            <a:avLst/>
          </a:prstGeom>
        </p:spPr>
      </p:pic>
      <p:sp>
        <p:nvSpPr>
          <p:cNvPr id="6" name="Content Placeholder 2">
            <a:extLst>
              <a:ext uri="{FF2B5EF4-FFF2-40B4-BE49-F238E27FC236}">
                <a16:creationId xmlns:a16="http://schemas.microsoft.com/office/drawing/2014/main" id="{56777EB4-BF3F-4C71-835F-0F70FBFC6528}"/>
              </a:ext>
            </a:extLst>
          </p:cNvPr>
          <p:cNvSpPr txBox="1">
            <a:spLocks/>
          </p:cNvSpPr>
          <p:nvPr/>
        </p:nvSpPr>
        <p:spPr>
          <a:xfrm>
            <a:off x="1295400" y="3437722"/>
            <a:ext cx="7498080" cy="1295400"/>
          </a:xfrm>
          <a:prstGeom prst="rect">
            <a:avLst/>
          </a:prstGeom>
        </p:spPr>
        <p:txBody>
          <a:bodyPr>
            <a:normAutofit fontScale="8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sz="5400" b="1" dirty="0">
                <a:solidFill>
                  <a:srgbClr val="002060"/>
                </a:solidFill>
              </a:rPr>
              <a:t>Real Estate Program Manual (REPM)</a:t>
            </a:r>
          </a:p>
          <a:p>
            <a:pPr marL="82296" indent="0">
              <a:buClr>
                <a:schemeClr val="tx2"/>
              </a:buClr>
              <a:buFont typeface="Wingdings 2"/>
              <a:buNone/>
            </a:pPr>
            <a:endParaRPr lang="en-US" sz="2800" dirty="0">
              <a:solidFill>
                <a:schemeClr val="tx2"/>
              </a:solidFill>
            </a:endParaRPr>
          </a:p>
        </p:txBody>
      </p:sp>
    </p:spTree>
    <p:extLst>
      <p:ext uri="{BB962C8B-B14F-4D97-AF65-F5344CB8AC3E}">
        <p14:creationId xmlns:p14="http://schemas.microsoft.com/office/powerpoint/2010/main" val="120221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620000" cy="4876800"/>
          </a:xfrm>
        </p:spPr>
        <p:txBody>
          <a:bodyPr>
            <a:normAutofit fontScale="25000" lnSpcReduction="20000"/>
          </a:bodyPr>
          <a:lstStyle/>
          <a:p>
            <a:pPr marL="82296" indent="0">
              <a:buNone/>
            </a:pPr>
            <a:r>
              <a:rPr lang="en-US" sz="12800" b="1" dirty="0">
                <a:solidFill>
                  <a:srgbClr val="002060"/>
                </a:solidFill>
              </a:rPr>
              <a:t>Chapter 5 full revision published 12/18</a:t>
            </a:r>
          </a:p>
          <a:p>
            <a:endParaRPr lang="en-US" sz="12800" dirty="0">
              <a:solidFill>
                <a:srgbClr val="002060"/>
              </a:solidFill>
            </a:endParaRPr>
          </a:p>
          <a:p>
            <a:pPr>
              <a:buClr>
                <a:srgbClr val="002060"/>
              </a:buClr>
            </a:pPr>
            <a:r>
              <a:rPr lang="en-US" sz="9600" dirty="0">
                <a:solidFill>
                  <a:srgbClr val="002060"/>
                </a:solidFill>
              </a:rPr>
              <a:t>Federal updates for MAP-21 changes to the Uniform ACT</a:t>
            </a:r>
          </a:p>
          <a:p>
            <a:pPr>
              <a:buClr>
                <a:srgbClr val="002060"/>
              </a:buClr>
            </a:pPr>
            <a:r>
              <a:rPr lang="en-US" sz="9600" dirty="0">
                <a:solidFill>
                  <a:srgbClr val="002060"/>
                </a:solidFill>
              </a:rPr>
              <a:t>State updates for ACT 243-2018 </a:t>
            </a:r>
          </a:p>
          <a:p>
            <a:pPr>
              <a:buClr>
                <a:srgbClr val="002060"/>
              </a:buClr>
            </a:pPr>
            <a:r>
              <a:rPr lang="en-US" sz="9600" dirty="0">
                <a:solidFill>
                  <a:srgbClr val="002060"/>
                </a:solidFill>
              </a:rPr>
              <a:t>REPM forms updates</a:t>
            </a:r>
          </a:p>
          <a:p>
            <a:pPr>
              <a:buClr>
                <a:srgbClr val="002060"/>
              </a:buClr>
            </a:pPr>
            <a:r>
              <a:rPr lang="en-US" sz="9600" dirty="0">
                <a:solidFill>
                  <a:srgbClr val="002060"/>
                </a:solidFill>
              </a:rPr>
              <a:t>Updated Procedures</a:t>
            </a:r>
          </a:p>
          <a:p>
            <a:pPr>
              <a:buClr>
                <a:srgbClr val="002060"/>
              </a:buClr>
            </a:pPr>
            <a:r>
              <a:rPr lang="en-US" sz="9600" dirty="0">
                <a:solidFill>
                  <a:srgbClr val="002060"/>
                </a:solidFill>
              </a:rPr>
              <a:t>Updated Calculation Examples</a:t>
            </a:r>
          </a:p>
          <a:p>
            <a:pPr>
              <a:buClr>
                <a:srgbClr val="002060"/>
              </a:buClr>
            </a:pPr>
            <a:r>
              <a:rPr lang="en-US" sz="9600" dirty="0">
                <a:solidFill>
                  <a:srgbClr val="002060"/>
                </a:solidFill>
              </a:rPr>
              <a:t>Relocation Records, Reports and Claims – 5.10</a:t>
            </a: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REPM Updates</a:t>
            </a:r>
          </a:p>
        </p:txBody>
      </p:sp>
    </p:spTree>
    <p:extLst>
      <p:ext uri="{BB962C8B-B14F-4D97-AF65-F5344CB8AC3E}">
        <p14:creationId xmlns:p14="http://schemas.microsoft.com/office/powerpoint/2010/main" val="80223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47800"/>
            <a:ext cx="8004048" cy="762000"/>
          </a:xfrm>
        </p:spPr>
        <p:txBody>
          <a:bodyPr>
            <a:normAutofit fontScale="90000"/>
          </a:bodyPr>
          <a:lstStyle/>
          <a:p>
            <a:pPr algn="ctr"/>
            <a:r>
              <a:rPr lang="en-US" sz="4800" dirty="0"/>
              <a:t>ACT 243 Changes</a:t>
            </a:r>
            <a:endParaRPr lang="en-US" sz="4800" b="1" dirty="0"/>
          </a:p>
        </p:txBody>
      </p:sp>
      <p:pic>
        <p:nvPicPr>
          <p:cNvPr id="5" name="Picture 4">
            <a:extLst>
              <a:ext uri="{FF2B5EF4-FFF2-40B4-BE49-F238E27FC236}">
                <a16:creationId xmlns:a16="http://schemas.microsoft.com/office/drawing/2014/main" id="{B514BDAE-B982-43EB-BC5F-0E48BAF5F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868" y="2286000"/>
            <a:ext cx="3105912" cy="2447292"/>
          </a:xfrm>
          <a:prstGeom prst="rect">
            <a:avLst/>
          </a:prstGeom>
        </p:spPr>
      </p:pic>
    </p:spTree>
    <p:extLst>
      <p:ext uri="{BB962C8B-B14F-4D97-AF65-F5344CB8AC3E}">
        <p14:creationId xmlns:p14="http://schemas.microsoft.com/office/powerpoint/2010/main" val="1422797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676400" y="1981200"/>
            <a:ext cx="7117080" cy="3048000"/>
          </a:xfrm>
        </p:spPr>
        <p:txBody>
          <a:bodyPr>
            <a:normAutofit/>
          </a:bodyPr>
          <a:lstStyle/>
          <a:p>
            <a:pPr marL="82296" indent="0">
              <a:buNone/>
            </a:pPr>
            <a:endParaRPr lang="en-US" sz="9600" dirty="0">
              <a:solidFill>
                <a:schemeClr val="tx2"/>
              </a:solidFill>
            </a:endParaRPr>
          </a:p>
          <a:p>
            <a:pPr marL="82296" indent="0">
              <a:buNone/>
            </a:pPr>
            <a:endParaRPr lang="en-US" sz="9600" dirty="0">
              <a:solidFill>
                <a:schemeClr val="tx2"/>
              </a:solidFill>
            </a:endParaRP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097280" y="1828800"/>
            <a:ext cx="7772400" cy="3886200"/>
          </a:xfrm>
        </p:spPr>
        <p:txBody>
          <a:bodyPr>
            <a:normAutofit/>
          </a:bodyPr>
          <a:lstStyle/>
          <a:p>
            <a:pPr marL="80962">
              <a:buClr>
                <a:srgbClr val="002060"/>
              </a:buClr>
            </a:pPr>
            <a:r>
              <a:rPr lang="en-US" sz="2800" dirty="0">
                <a:solidFill>
                  <a:srgbClr val="002060"/>
                </a:solidFill>
              </a:rPr>
              <a:t>1. </a:t>
            </a:r>
            <a:r>
              <a:rPr lang="en-US" sz="2800" b="0" dirty="0">
                <a:solidFill>
                  <a:srgbClr val="002060"/>
                </a:solidFill>
              </a:rPr>
              <a:t>Removed capped BRP payments for County and State projects and increased the maximum payments for local programs to $80,000 for tenants and $100,000 for owners</a:t>
            </a:r>
            <a:br>
              <a:rPr lang="en-US" sz="2800" b="0" dirty="0">
                <a:solidFill>
                  <a:srgbClr val="002060"/>
                </a:solidFill>
              </a:rPr>
            </a:br>
            <a:br>
              <a:rPr lang="en-US" sz="2800" b="0" dirty="0">
                <a:solidFill>
                  <a:srgbClr val="002060"/>
                </a:solidFill>
              </a:rPr>
            </a:br>
            <a:r>
              <a:rPr lang="en-US" sz="2800" dirty="0">
                <a:solidFill>
                  <a:srgbClr val="002060"/>
                </a:solidFill>
              </a:rPr>
              <a:t>2. </a:t>
            </a:r>
            <a:r>
              <a:rPr lang="en-US" sz="2800" b="0" dirty="0">
                <a:solidFill>
                  <a:srgbClr val="002060"/>
                </a:solidFill>
              </a:rPr>
              <a:t>Added language that created a new category of eligibilities for businesses for “Reasonable Project Costs</a:t>
            </a:r>
            <a:endParaRPr lang="en-US" sz="2800" dirty="0"/>
          </a:p>
        </p:txBody>
      </p:sp>
      <p:sp>
        <p:nvSpPr>
          <p:cNvPr id="4" name="Title 1">
            <a:extLst>
              <a:ext uri="{FF2B5EF4-FFF2-40B4-BE49-F238E27FC236}">
                <a16:creationId xmlns:a16="http://schemas.microsoft.com/office/drawing/2014/main" id="{1B589641-E54A-49B4-8530-A6B746DF2D8B}"/>
              </a:ext>
            </a:extLst>
          </p:cNvPr>
          <p:cNvSpPr txBox="1">
            <a:spLocks/>
          </p:cNvSpPr>
          <p:nvPr/>
        </p:nvSpPr>
        <p:spPr>
          <a:xfrm>
            <a:off x="1342977" y="27972"/>
            <a:ext cx="7498080" cy="1191228"/>
          </a:xfrm>
          <a:prstGeom prst="rect">
            <a:avLst/>
          </a:prstGeom>
        </p:spPr>
        <p:txBody>
          <a:bodyPr anchor="ctr">
            <a:normAutofit/>
          </a:bodyPr>
          <a:lstStyle>
            <a:lvl1pPr algn="l" rtl="0" eaLnBrk="1" latinLnBrk="0" hangingPunct="1">
              <a:spcBef>
                <a:spcPct val="0"/>
              </a:spcBef>
              <a:buNone/>
              <a:defRPr kumimoji="0" sz="4300" b="1" kern="1200">
                <a:solidFill>
                  <a:srgbClr val="C00000"/>
                </a:solidFill>
                <a:effectLst/>
                <a:latin typeface="+mj-lt"/>
                <a:ea typeface="+mj-ea"/>
                <a:cs typeface="+mj-cs"/>
              </a:defRPr>
            </a:lvl1pPr>
            <a:extLst/>
          </a:lstStyle>
          <a:p>
            <a:r>
              <a:rPr lang="en-US" sz="3600" dirty="0"/>
              <a:t>What did ACT 243 Change for the Relocation Program?</a:t>
            </a:r>
          </a:p>
        </p:txBody>
      </p:sp>
    </p:spTree>
    <p:extLst>
      <p:ext uri="{BB962C8B-B14F-4D97-AF65-F5344CB8AC3E}">
        <p14:creationId xmlns:p14="http://schemas.microsoft.com/office/powerpoint/2010/main" val="16031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358096" y="1143000"/>
            <a:ext cx="7421880" cy="5257800"/>
          </a:xfrm>
        </p:spPr>
        <p:txBody>
          <a:bodyPr>
            <a:normAutofit fontScale="25000" lnSpcReduction="20000"/>
          </a:bodyPr>
          <a:lstStyle/>
          <a:p>
            <a:pPr marL="82296" indent="0">
              <a:buNone/>
            </a:pPr>
            <a:r>
              <a:rPr lang="en-US" sz="12800" b="1" dirty="0">
                <a:solidFill>
                  <a:srgbClr val="002060"/>
                </a:solidFill>
              </a:rPr>
              <a:t>Reasonable Project Costs</a:t>
            </a:r>
          </a:p>
          <a:p>
            <a:pPr>
              <a:buClr>
                <a:srgbClr val="002060"/>
              </a:buClr>
              <a:buSzPct val="100000"/>
              <a:buFont typeface="Arial" panose="020B0604020202020204" pitchFamily="34" charset="0"/>
              <a:buChar char="•"/>
            </a:pPr>
            <a:endParaRPr lang="en-US" sz="11200" dirty="0">
              <a:solidFill>
                <a:srgbClr val="002060"/>
              </a:solidFill>
            </a:endParaRPr>
          </a:p>
          <a:p>
            <a:pPr>
              <a:buClr>
                <a:srgbClr val="002060"/>
              </a:buClr>
              <a:buSzPct val="100000"/>
              <a:buFont typeface="Arial" panose="020B0604020202020204" pitchFamily="34" charset="0"/>
              <a:buChar char="•"/>
            </a:pPr>
            <a:r>
              <a:rPr lang="en-US" sz="11200" dirty="0">
                <a:solidFill>
                  <a:srgbClr val="002060"/>
                </a:solidFill>
              </a:rPr>
              <a:t>Capital Costs, including actual costs of the construction of improvements, new buildings</a:t>
            </a:r>
          </a:p>
          <a:p>
            <a:pPr>
              <a:buClr>
                <a:srgbClr val="002060"/>
              </a:buClr>
              <a:buSzPct val="100000"/>
              <a:buFont typeface="Arial" panose="020B0604020202020204" pitchFamily="34" charset="0"/>
              <a:buChar char="•"/>
            </a:pPr>
            <a:r>
              <a:rPr lang="en-US" sz="11200" dirty="0">
                <a:solidFill>
                  <a:srgbClr val="002060"/>
                </a:solidFill>
              </a:rPr>
              <a:t>Demolition, alteration, or reconstruction of existing buildings, structures and fixtures</a:t>
            </a:r>
          </a:p>
          <a:p>
            <a:pPr>
              <a:buClr>
                <a:srgbClr val="002060"/>
              </a:buClr>
              <a:buSzPct val="100000"/>
              <a:buFont typeface="Arial" panose="020B0604020202020204" pitchFamily="34" charset="0"/>
              <a:buChar char="•"/>
            </a:pPr>
            <a:r>
              <a:rPr lang="en-US" sz="11200" dirty="0">
                <a:solidFill>
                  <a:srgbClr val="002060"/>
                </a:solidFill>
              </a:rPr>
              <a:t>Removal, containment or restoration of soil or groundwater affected by environmental pollution</a:t>
            </a:r>
          </a:p>
          <a:p>
            <a:pPr>
              <a:buClr>
                <a:srgbClr val="002060"/>
              </a:buClr>
              <a:buSzPct val="100000"/>
              <a:buFont typeface="Arial" panose="020B0604020202020204" pitchFamily="34" charset="0"/>
              <a:buChar char="•"/>
            </a:pPr>
            <a:r>
              <a:rPr lang="en-US" sz="11200" dirty="0">
                <a:solidFill>
                  <a:srgbClr val="002060"/>
                </a:solidFill>
              </a:rPr>
              <a:t>Clearing and grading of land</a:t>
            </a:r>
          </a:p>
          <a:p>
            <a:pPr>
              <a:buClr>
                <a:srgbClr val="002060"/>
              </a:buClr>
              <a:buSzPct val="100000"/>
              <a:buFont typeface="Arial" panose="020B0604020202020204" pitchFamily="34" charset="0"/>
              <a:buChar char="•"/>
            </a:pPr>
            <a:r>
              <a:rPr lang="en-US" sz="11200" dirty="0">
                <a:solidFill>
                  <a:srgbClr val="002060"/>
                </a:solidFill>
              </a:rPr>
              <a:t>Financing costs</a:t>
            </a:r>
          </a:p>
          <a:p>
            <a:endParaRPr lang="en-US" sz="12800" dirty="0">
              <a:solidFill>
                <a:schemeClr val="tx2"/>
              </a:solidFill>
            </a:endParaRPr>
          </a:p>
          <a:p>
            <a:pPr marL="82296" indent="0">
              <a:buNone/>
            </a:pPr>
            <a:endParaRPr lang="en-US" sz="12800" dirty="0">
              <a:solidFill>
                <a:schemeClr val="tx2"/>
              </a:solidFill>
            </a:endParaRPr>
          </a:p>
          <a:p>
            <a:pPr marL="82296" indent="0">
              <a:buNone/>
            </a:pPr>
            <a:endParaRPr lang="en-US" sz="9600" dirty="0">
              <a:solidFill>
                <a:schemeClr val="tx2"/>
              </a:solidFill>
            </a:endParaRP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ACT 243 Changes</a:t>
            </a:r>
          </a:p>
        </p:txBody>
      </p:sp>
    </p:spTree>
    <p:extLst>
      <p:ext uri="{BB962C8B-B14F-4D97-AF65-F5344CB8AC3E}">
        <p14:creationId xmlns:p14="http://schemas.microsoft.com/office/powerpoint/2010/main" val="386791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0EB6-8B34-41A7-97D7-0BD4F3107C23}"/>
              </a:ext>
            </a:extLst>
          </p:cNvPr>
          <p:cNvSpPr>
            <a:spLocks noGrp="1"/>
          </p:cNvSpPr>
          <p:nvPr>
            <p:ph type="title"/>
          </p:nvPr>
        </p:nvSpPr>
        <p:spPr>
          <a:xfrm>
            <a:off x="1295400" y="76200"/>
            <a:ext cx="7638288" cy="990600"/>
          </a:xfrm>
        </p:spPr>
        <p:txBody>
          <a:bodyPr>
            <a:normAutofit/>
          </a:bodyPr>
          <a:lstStyle/>
          <a:p>
            <a:r>
              <a:rPr lang="en-US" sz="3600" dirty="0"/>
              <a:t>ACT 243 Changes</a:t>
            </a:r>
          </a:p>
        </p:txBody>
      </p:sp>
      <p:sp>
        <p:nvSpPr>
          <p:cNvPr id="3" name="Content Placeholder 2">
            <a:extLst>
              <a:ext uri="{FF2B5EF4-FFF2-40B4-BE49-F238E27FC236}">
                <a16:creationId xmlns:a16="http://schemas.microsoft.com/office/drawing/2014/main" id="{FA64536C-CDA6-4305-B5D3-8C185F90B75D}"/>
              </a:ext>
            </a:extLst>
          </p:cNvPr>
          <p:cNvSpPr>
            <a:spLocks noGrp="1"/>
          </p:cNvSpPr>
          <p:nvPr>
            <p:ph idx="1"/>
          </p:nvPr>
        </p:nvSpPr>
        <p:spPr>
          <a:xfrm>
            <a:off x="1295400" y="1143000"/>
            <a:ext cx="7638288" cy="4114800"/>
          </a:xfrm>
        </p:spPr>
        <p:txBody>
          <a:bodyPr/>
          <a:lstStyle/>
          <a:p>
            <a:pPr marL="82296" indent="0">
              <a:buNone/>
            </a:pPr>
            <a:r>
              <a:rPr lang="en-US" b="1" dirty="0">
                <a:solidFill>
                  <a:srgbClr val="002060"/>
                </a:solidFill>
              </a:rPr>
              <a:t>Reasonable Project Costs(cont’d)</a:t>
            </a:r>
          </a:p>
          <a:p>
            <a:pPr>
              <a:buClr>
                <a:srgbClr val="002060"/>
              </a:buClr>
              <a:buSzPct val="100000"/>
              <a:buFont typeface="Arial" panose="020B0604020202020204" pitchFamily="34" charset="0"/>
              <a:buChar char="•"/>
            </a:pPr>
            <a:endParaRPr lang="en-US" sz="2800" dirty="0">
              <a:solidFill>
                <a:srgbClr val="002060"/>
              </a:solidFill>
            </a:endParaRPr>
          </a:p>
          <a:p>
            <a:pPr>
              <a:buClr>
                <a:srgbClr val="002060"/>
              </a:buClr>
              <a:buSzPct val="100000"/>
              <a:buFont typeface="Arial" panose="020B0604020202020204" pitchFamily="34" charset="0"/>
              <a:buChar char="•"/>
            </a:pPr>
            <a:r>
              <a:rPr lang="en-US" sz="2800" dirty="0">
                <a:solidFill>
                  <a:srgbClr val="002060"/>
                </a:solidFill>
              </a:rPr>
              <a:t>Professional service costs</a:t>
            </a:r>
          </a:p>
          <a:p>
            <a:pPr>
              <a:buClr>
                <a:srgbClr val="002060"/>
              </a:buClr>
              <a:buSzPct val="100000"/>
              <a:buFont typeface="Arial" panose="020B0604020202020204" pitchFamily="34" charset="0"/>
              <a:buChar char="•"/>
            </a:pPr>
            <a:r>
              <a:rPr lang="en-US" sz="2800" dirty="0">
                <a:solidFill>
                  <a:srgbClr val="002060"/>
                </a:solidFill>
              </a:rPr>
              <a:t>Imputed administrative costs including reasonable charges for the time spent by the owner or tenant in connection with the project</a:t>
            </a:r>
          </a:p>
          <a:p>
            <a:pPr>
              <a:buClr>
                <a:srgbClr val="002060"/>
              </a:buClr>
              <a:buSzPct val="100000"/>
              <a:buFont typeface="Arial" panose="020B0604020202020204" pitchFamily="34" charset="0"/>
              <a:buChar char="•"/>
            </a:pPr>
            <a:r>
              <a:rPr lang="en-US" sz="2800" dirty="0">
                <a:solidFill>
                  <a:srgbClr val="002060"/>
                </a:solidFill>
              </a:rPr>
              <a:t>Costs related to the construction or alteration of public utilities</a:t>
            </a:r>
          </a:p>
          <a:p>
            <a:pPr marL="82296" indent="0">
              <a:buNone/>
            </a:pPr>
            <a:endParaRPr lang="en-US" dirty="0"/>
          </a:p>
        </p:txBody>
      </p:sp>
      <p:sp>
        <p:nvSpPr>
          <p:cNvPr id="5" name="Slide Number Placeholder 4">
            <a:extLst>
              <a:ext uri="{FF2B5EF4-FFF2-40B4-BE49-F238E27FC236}">
                <a16:creationId xmlns:a16="http://schemas.microsoft.com/office/drawing/2014/main" id="{8E05001A-E705-4FEA-ABDF-BE4D2B7DB307}"/>
              </a:ext>
            </a:extLst>
          </p:cNvPr>
          <p:cNvSpPr>
            <a:spLocks noGrp="1"/>
          </p:cNvSpPr>
          <p:nvPr>
            <p:ph type="sldNum" sz="quarter" idx="12"/>
          </p:nvPr>
        </p:nvSpPr>
        <p:spPr/>
        <p:txBody>
          <a:bodyPr/>
          <a:lstStyle/>
          <a:p>
            <a:fld id="{2F08BAAE-79E9-49B4-AF00-A97B09916C9E}" type="slidenum">
              <a:rPr lang="en-US" smtClean="0"/>
              <a:pPr/>
              <a:t>15</a:t>
            </a:fld>
            <a:endParaRPr lang="en-US"/>
          </a:p>
        </p:txBody>
      </p:sp>
    </p:spTree>
    <p:extLst>
      <p:ext uri="{BB962C8B-B14F-4D97-AF65-F5344CB8AC3E}">
        <p14:creationId xmlns:p14="http://schemas.microsoft.com/office/powerpoint/2010/main" val="298957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47800"/>
            <a:ext cx="8004048" cy="762000"/>
          </a:xfrm>
        </p:spPr>
        <p:txBody>
          <a:bodyPr>
            <a:normAutofit fontScale="90000"/>
          </a:bodyPr>
          <a:lstStyle/>
          <a:p>
            <a:pPr algn="ctr"/>
            <a:r>
              <a:rPr lang="en-US" sz="4800" dirty="0"/>
              <a:t>Consultant Policy Changes</a:t>
            </a:r>
            <a:endParaRPr lang="en-US" sz="4800" b="1" dirty="0"/>
          </a:p>
        </p:txBody>
      </p:sp>
      <p:pic>
        <p:nvPicPr>
          <p:cNvPr id="7" name="Picture 6">
            <a:extLst>
              <a:ext uri="{FF2B5EF4-FFF2-40B4-BE49-F238E27FC236}">
                <a16:creationId xmlns:a16="http://schemas.microsoft.com/office/drawing/2014/main" id="{7F56C5A5-D991-4FF3-80B6-9E5581B43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812" y="2409825"/>
            <a:ext cx="2238375" cy="2038350"/>
          </a:xfrm>
          <a:prstGeom prst="rect">
            <a:avLst/>
          </a:prstGeom>
        </p:spPr>
      </p:pic>
    </p:spTree>
    <p:extLst>
      <p:ext uri="{BB962C8B-B14F-4D97-AF65-F5344CB8AC3E}">
        <p14:creationId xmlns:p14="http://schemas.microsoft.com/office/powerpoint/2010/main" val="895808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5334000"/>
          </a:xfrm>
        </p:spPr>
        <p:txBody>
          <a:bodyPr>
            <a:normAutofit fontScale="25000" lnSpcReduction="20000"/>
          </a:bodyPr>
          <a:lstStyle/>
          <a:p>
            <a:pPr marL="82296" indent="0">
              <a:buClr>
                <a:srgbClr val="002060"/>
              </a:buClr>
              <a:buNone/>
            </a:pPr>
            <a:r>
              <a:rPr lang="en-US" sz="11200" dirty="0">
                <a:solidFill>
                  <a:srgbClr val="002060"/>
                </a:solidFill>
              </a:rPr>
              <a:t>LPRE Manual Updates</a:t>
            </a:r>
          </a:p>
          <a:p>
            <a:pPr marL="82296" indent="0">
              <a:buClr>
                <a:srgbClr val="002060"/>
              </a:buClr>
              <a:buNone/>
            </a:pPr>
            <a:endParaRPr lang="en-US" sz="11200" dirty="0">
              <a:solidFill>
                <a:srgbClr val="002060"/>
              </a:solidFill>
            </a:endParaRPr>
          </a:p>
          <a:p>
            <a:pPr marL="82296" indent="0">
              <a:buClr>
                <a:srgbClr val="002060"/>
              </a:buClr>
              <a:buNone/>
            </a:pPr>
            <a:r>
              <a:rPr lang="en-US" sz="11200" b="1" dirty="0">
                <a:solidFill>
                  <a:srgbClr val="002060"/>
                </a:solidFill>
              </a:rPr>
              <a:t>Section 2.2.5 Relocation Assistance Specialists</a:t>
            </a:r>
          </a:p>
          <a:p>
            <a:pPr>
              <a:buClr>
                <a:srgbClr val="002060"/>
              </a:buClr>
            </a:pPr>
            <a:r>
              <a:rPr lang="en-US" sz="11200" dirty="0">
                <a:solidFill>
                  <a:srgbClr val="002060"/>
                </a:solidFill>
              </a:rPr>
              <a:t>Relocation Specialist must be on the approved list. A new Relocation Specialist Application form will be used to evaluate consultants/LPA staff.</a:t>
            </a:r>
          </a:p>
          <a:p>
            <a:pPr marL="82296" indent="0">
              <a:buClr>
                <a:srgbClr val="002060"/>
              </a:buClr>
              <a:buNone/>
            </a:pPr>
            <a:endParaRPr lang="en-US" sz="11200" dirty="0">
              <a:solidFill>
                <a:srgbClr val="002060"/>
              </a:solidFill>
            </a:endParaRPr>
          </a:p>
          <a:p>
            <a:pPr marL="82296" indent="0">
              <a:buClr>
                <a:srgbClr val="002060"/>
              </a:buClr>
              <a:buNone/>
            </a:pPr>
            <a:r>
              <a:rPr lang="en-US" sz="11200" b="1" dirty="0">
                <a:solidFill>
                  <a:srgbClr val="C00000"/>
                </a:solidFill>
              </a:rPr>
              <a:t>NOTE: </a:t>
            </a:r>
            <a:r>
              <a:rPr lang="en-US" sz="11200" dirty="0">
                <a:solidFill>
                  <a:srgbClr val="002060"/>
                </a:solidFill>
              </a:rPr>
              <a:t>LPA staff wishing to do relocation work must be up-to-date on processes, procedures, and requirements and regularly conduct relocation services that follow both State and Federal laws and statutes</a:t>
            </a:r>
          </a:p>
          <a:p>
            <a:pPr marL="82296" indent="0">
              <a:buClr>
                <a:srgbClr val="002060"/>
              </a:buClr>
              <a:buNone/>
            </a:pPr>
            <a:endParaRPr lang="en-US" sz="9600" dirty="0">
              <a:solidFill>
                <a:srgbClr val="002060"/>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Assistance Specialist</a:t>
            </a:r>
          </a:p>
        </p:txBody>
      </p:sp>
    </p:spTree>
    <p:extLst>
      <p:ext uri="{BB962C8B-B14F-4D97-AF65-F5344CB8AC3E}">
        <p14:creationId xmlns:p14="http://schemas.microsoft.com/office/powerpoint/2010/main" val="70622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3581400"/>
          </a:xfrm>
        </p:spPr>
        <p:txBody>
          <a:bodyPr>
            <a:normAutofit fontScale="55000" lnSpcReduction="20000"/>
          </a:bodyPr>
          <a:lstStyle/>
          <a:p>
            <a:pPr marL="82296" indent="0">
              <a:buClr>
                <a:srgbClr val="002060"/>
              </a:buClr>
              <a:buNone/>
            </a:pPr>
            <a:r>
              <a:rPr lang="en-US" sz="5100" dirty="0">
                <a:solidFill>
                  <a:srgbClr val="002060"/>
                </a:solidFill>
              </a:rPr>
              <a:t>LPRE Manual Updates</a:t>
            </a:r>
          </a:p>
          <a:p>
            <a:pPr marL="82296" indent="0">
              <a:buClr>
                <a:srgbClr val="002060"/>
              </a:buClr>
              <a:buNone/>
            </a:pPr>
            <a:endParaRPr lang="en-US" sz="5100" dirty="0">
              <a:solidFill>
                <a:srgbClr val="002060"/>
              </a:solidFill>
            </a:endParaRPr>
          </a:p>
          <a:p>
            <a:pPr marL="82296" indent="0">
              <a:buClr>
                <a:srgbClr val="002060"/>
              </a:buClr>
              <a:buNone/>
            </a:pPr>
            <a:r>
              <a:rPr lang="en-US" sz="5100" b="1" dirty="0">
                <a:solidFill>
                  <a:srgbClr val="002060"/>
                </a:solidFill>
              </a:rPr>
              <a:t>Section 2.2.6 Continuing Education/Expertise</a:t>
            </a:r>
          </a:p>
          <a:p>
            <a:pPr>
              <a:buClr>
                <a:srgbClr val="002060"/>
              </a:buClr>
            </a:pPr>
            <a:r>
              <a:rPr lang="en-US" sz="5100" dirty="0">
                <a:solidFill>
                  <a:srgbClr val="002060"/>
                </a:solidFill>
              </a:rPr>
              <a:t> Always RSVP (yes or no) to a training invitation</a:t>
            </a:r>
          </a:p>
          <a:p>
            <a:pPr>
              <a:buClr>
                <a:srgbClr val="002060"/>
              </a:buClr>
            </a:pPr>
            <a:r>
              <a:rPr lang="en-US" sz="5100" dirty="0">
                <a:solidFill>
                  <a:srgbClr val="002060"/>
                </a:solidFill>
              </a:rPr>
              <a:t> Webinar offerings will always be recorded and posted online for those unable to attend the live event</a:t>
            </a:r>
          </a:p>
          <a:p>
            <a:pPr marL="82296" indent="0">
              <a:buClr>
                <a:srgbClr val="002060"/>
              </a:buClr>
              <a:buNone/>
            </a:pPr>
            <a:endParaRPr lang="en-US" sz="9600" dirty="0">
              <a:solidFill>
                <a:srgbClr val="002060"/>
              </a:solidFill>
            </a:endParaRPr>
          </a:p>
          <a:p>
            <a:pPr marL="82296" indent="0">
              <a:buClr>
                <a:srgbClr val="002060"/>
              </a:buClr>
              <a:buNone/>
            </a:pPr>
            <a:endParaRPr lang="en-US" sz="9600" dirty="0">
              <a:solidFill>
                <a:srgbClr val="002060"/>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Assistance Specialist</a:t>
            </a:r>
          </a:p>
        </p:txBody>
      </p:sp>
    </p:spTree>
    <p:extLst>
      <p:ext uri="{BB962C8B-B14F-4D97-AF65-F5344CB8AC3E}">
        <p14:creationId xmlns:p14="http://schemas.microsoft.com/office/powerpoint/2010/main" val="3627554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4876800"/>
          </a:xfrm>
        </p:spPr>
        <p:txBody>
          <a:bodyPr>
            <a:normAutofit fontScale="40000" lnSpcReduction="20000"/>
          </a:bodyPr>
          <a:lstStyle/>
          <a:p>
            <a:pPr marL="82296" indent="0">
              <a:buClr>
                <a:srgbClr val="002060"/>
              </a:buClr>
              <a:buNone/>
            </a:pPr>
            <a:r>
              <a:rPr lang="en-US" sz="7000" dirty="0">
                <a:solidFill>
                  <a:srgbClr val="002060"/>
                </a:solidFill>
              </a:rPr>
              <a:t>LPRE Manual Updates</a:t>
            </a:r>
          </a:p>
          <a:p>
            <a:pPr marL="82296" indent="0">
              <a:buClr>
                <a:srgbClr val="002060"/>
              </a:buClr>
              <a:buNone/>
            </a:pPr>
            <a:endParaRPr lang="en-US" sz="7000" dirty="0">
              <a:solidFill>
                <a:srgbClr val="002060"/>
              </a:solidFill>
            </a:endParaRPr>
          </a:p>
          <a:p>
            <a:pPr marL="82296" indent="0">
              <a:buClr>
                <a:srgbClr val="002060"/>
              </a:buClr>
              <a:buNone/>
            </a:pPr>
            <a:r>
              <a:rPr lang="en-US" sz="7000" b="1" dirty="0">
                <a:solidFill>
                  <a:srgbClr val="002060"/>
                </a:solidFill>
              </a:rPr>
              <a:t>Section 2.2.7 LPA Staff/Consultant Performance </a:t>
            </a:r>
          </a:p>
          <a:p>
            <a:pPr>
              <a:buClr>
                <a:srgbClr val="002060"/>
              </a:buClr>
            </a:pPr>
            <a:r>
              <a:rPr lang="en-US" sz="7200" dirty="0">
                <a:solidFill>
                  <a:srgbClr val="002060"/>
                </a:solidFill>
              </a:rPr>
              <a:t>Up-to-date on all procedures and practices</a:t>
            </a:r>
            <a:r>
              <a:rPr lang="en-US" sz="7000" dirty="0">
                <a:solidFill>
                  <a:srgbClr val="002060"/>
                </a:solidFill>
              </a:rPr>
              <a:t> </a:t>
            </a:r>
          </a:p>
          <a:p>
            <a:pPr marL="82296" indent="0">
              <a:buClr>
                <a:srgbClr val="002060"/>
              </a:buClr>
              <a:buNone/>
            </a:pPr>
            <a:endParaRPr lang="en-US" sz="7000" dirty="0">
              <a:solidFill>
                <a:srgbClr val="002060"/>
              </a:solidFill>
            </a:endParaRPr>
          </a:p>
          <a:p>
            <a:pPr marL="82296" indent="0">
              <a:buClr>
                <a:srgbClr val="002060"/>
              </a:buClr>
              <a:buNone/>
            </a:pPr>
            <a:r>
              <a:rPr lang="en-US" sz="7000" b="1" dirty="0">
                <a:solidFill>
                  <a:srgbClr val="C00000"/>
                </a:solidFill>
              </a:rPr>
              <a:t>NOTE: </a:t>
            </a:r>
            <a:r>
              <a:rPr lang="en-US" sz="7000" dirty="0">
                <a:solidFill>
                  <a:srgbClr val="002060"/>
                </a:solidFill>
              </a:rPr>
              <a:t>Official forms and documents are found in READS (in some cases Local Program specific forms or letters will only be found on the LP RE website).</a:t>
            </a:r>
          </a:p>
          <a:p>
            <a:pPr>
              <a:buClr>
                <a:srgbClr val="002060"/>
              </a:buClr>
            </a:pPr>
            <a:endParaRPr lang="en-US" sz="5100" dirty="0">
              <a:solidFill>
                <a:srgbClr val="002060"/>
              </a:solidFill>
            </a:endParaRPr>
          </a:p>
          <a:p>
            <a:pPr marL="82296" indent="0">
              <a:buClr>
                <a:srgbClr val="002060"/>
              </a:buClr>
              <a:buNone/>
            </a:pPr>
            <a:endParaRPr lang="en-US" sz="9600" dirty="0">
              <a:solidFill>
                <a:srgbClr val="002060"/>
              </a:solidFill>
            </a:endParaRPr>
          </a:p>
          <a:p>
            <a:pPr marL="82296" indent="0">
              <a:buClr>
                <a:srgbClr val="002060"/>
              </a:buClr>
              <a:buNone/>
            </a:pPr>
            <a:endParaRPr lang="en-US" sz="9600" dirty="0">
              <a:solidFill>
                <a:srgbClr val="002060"/>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Assistance Specialist</a:t>
            </a:r>
          </a:p>
        </p:txBody>
      </p:sp>
    </p:spTree>
    <p:extLst>
      <p:ext uri="{BB962C8B-B14F-4D97-AF65-F5344CB8AC3E}">
        <p14:creationId xmlns:p14="http://schemas.microsoft.com/office/powerpoint/2010/main" val="394959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004048" cy="762000"/>
          </a:xfrm>
        </p:spPr>
        <p:txBody>
          <a:bodyPr>
            <a:normAutofit fontScale="90000"/>
          </a:bodyPr>
          <a:lstStyle/>
          <a:p>
            <a:r>
              <a:rPr lang="en-US" sz="4800" b="1" dirty="0"/>
              <a:t>Housekeeping</a:t>
            </a:r>
          </a:p>
        </p:txBody>
      </p:sp>
      <p:sp>
        <p:nvSpPr>
          <p:cNvPr id="6" name="Title 1">
            <a:extLst>
              <a:ext uri="{FF2B5EF4-FFF2-40B4-BE49-F238E27FC236}">
                <a16:creationId xmlns:a16="http://schemas.microsoft.com/office/drawing/2014/main" id="{8B56AA84-6CAA-4BC8-A849-52DC5F63BEA2}"/>
              </a:ext>
            </a:extLst>
          </p:cNvPr>
          <p:cNvSpPr txBox="1">
            <a:spLocks/>
          </p:cNvSpPr>
          <p:nvPr/>
        </p:nvSpPr>
        <p:spPr>
          <a:xfrm>
            <a:off x="533400" y="1524000"/>
            <a:ext cx="8839200" cy="5638800"/>
          </a:xfrm>
          <a:prstGeom prst="rect">
            <a:avLst/>
          </a:prstGeom>
        </p:spPr>
        <p:txBody>
          <a:bodyPr anchor="ctr">
            <a:normAutofit fontScale="90000" lnSpcReduction="10000"/>
          </a:bodyPr>
          <a:lstStyle>
            <a:lvl1pPr algn="l" rtl="0" eaLnBrk="1" latinLnBrk="0" hangingPunct="1">
              <a:spcBef>
                <a:spcPct val="0"/>
              </a:spcBef>
              <a:buNone/>
              <a:defRPr kumimoji="0" sz="4300" b="1" kern="1200">
                <a:solidFill>
                  <a:srgbClr val="C00000"/>
                </a:solidFill>
                <a:effectLst/>
                <a:latin typeface="+mj-lt"/>
                <a:ea typeface="+mj-ea"/>
                <a:cs typeface="+mj-cs"/>
              </a:defRPr>
            </a:lvl1pPr>
            <a:extLst/>
          </a:lstStyle>
          <a:p>
            <a:pPr marL="457200" lvl="2"/>
            <a:r>
              <a:rPr lang="en-US" sz="2900" b="1" dirty="0">
                <a:solidFill>
                  <a:srgbClr val="002060"/>
                </a:solidFill>
              </a:rPr>
              <a:t>Trouble Shoot Issues Contact</a:t>
            </a:r>
          </a:p>
          <a:p>
            <a:pPr marL="1257300" lvl="2" indent="-342900">
              <a:buFont typeface="Arial" panose="020B0604020202020204" pitchFamily="34" charset="0"/>
              <a:buChar char="•"/>
            </a:pPr>
            <a:r>
              <a:rPr lang="en-US" sz="2900" dirty="0">
                <a:solidFill>
                  <a:srgbClr val="002060"/>
                </a:solidFill>
              </a:rPr>
              <a:t>Call (414) 239-4156</a:t>
            </a:r>
          </a:p>
          <a:p>
            <a:pPr lvl="2"/>
            <a:endParaRPr lang="en-US" dirty="0">
              <a:solidFill>
                <a:srgbClr val="002060"/>
              </a:solidFill>
            </a:endParaRPr>
          </a:p>
          <a:p>
            <a:pPr marL="457200" lvl="2"/>
            <a:r>
              <a:rPr lang="en-US" sz="2900" b="1" dirty="0">
                <a:solidFill>
                  <a:srgbClr val="002060"/>
                </a:solidFill>
              </a:rPr>
              <a:t>Two Part Webinar</a:t>
            </a:r>
          </a:p>
          <a:p>
            <a:pPr marL="1371600" lvl="2" indent="-457200">
              <a:buFont typeface="Arial" panose="020B0604020202020204" pitchFamily="34" charset="0"/>
              <a:buChar char="•"/>
            </a:pPr>
            <a:r>
              <a:rPr lang="en-US" sz="2900" dirty="0">
                <a:solidFill>
                  <a:srgbClr val="002060"/>
                </a:solidFill>
              </a:rPr>
              <a:t>Online Presentation</a:t>
            </a:r>
          </a:p>
          <a:p>
            <a:pPr marL="1714500" lvl="3" indent="-342900">
              <a:buFont typeface="Arial" panose="020B0604020202020204" pitchFamily="34" charset="0"/>
              <a:buChar char="•"/>
            </a:pPr>
            <a:r>
              <a:rPr lang="en-US" sz="2200" u="sng" dirty="0">
                <a:hlinkClick r:id="rId3"/>
              </a:rPr>
              <a:t>https://livestream.com/accounts/14475780/events/6310029</a:t>
            </a:r>
            <a:endParaRPr lang="en-US" sz="2200" u="sng" dirty="0"/>
          </a:p>
          <a:p>
            <a:pPr lvl="3"/>
            <a:endParaRPr lang="en-US" sz="2200" u="sng" dirty="0">
              <a:solidFill>
                <a:srgbClr val="002060"/>
              </a:solidFill>
            </a:endParaRPr>
          </a:p>
          <a:p>
            <a:pPr marL="1371600" lvl="2" indent="-457200">
              <a:buFont typeface="Arial" panose="020B0604020202020204" pitchFamily="34" charset="0"/>
              <a:buChar char="•"/>
            </a:pPr>
            <a:r>
              <a:rPr lang="en-US" sz="2900" dirty="0">
                <a:solidFill>
                  <a:srgbClr val="002060"/>
                </a:solidFill>
              </a:rPr>
              <a:t>Teleconference Q &amp; A</a:t>
            </a:r>
          </a:p>
          <a:p>
            <a:pPr marL="1714500" lvl="3" indent="-342900">
              <a:buFont typeface="Arial" panose="020B0604020202020204" pitchFamily="34" charset="0"/>
              <a:buChar char="•"/>
            </a:pPr>
            <a:r>
              <a:rPr lang="en-US" sz="2200" dirty="0">
                <a:solidFill>
                  <a:srgbClr val="002060"/>
                </a:solidFill>
              </a:rPr>
              <a:t>(888) 557-8511</a:t>
            </a:r>
          </a:p>
          <a:p>
            <a:pPr marL="1714500" lvl="3" indent="-342900">
              <a:buFont typeface="Arial" panose="020B0604020202020204" pitchFamily="34" charset="0"/>
              <a:buChar char="•"/>
            </a:pPr>
            <a:r>
              <a:rPr lang="en-US" sz="2200" dirty="0">
                <a:solidFill>
                  <a:srgbClr val="002060"/>
                </a:solidFill>
              </a:rPr>
              <a:t>Access Code 2483508</a:t>
            </a:r>
          </a:p>
          <a:p>
            <a:pPr lvl="2"/>
            <a:endParaRPr lang="en-US" dirty="0">
              <a:solidFill>
                <a:srgbClr val="002060"/>
              </a:solidFill>
            </a:endParaRPr>
          </a:p>
          <a:p>
            <a:pPr marL="457200" lvl="2"/>
            <a:r>
              <a:rPr lang="en-US" sz="2900" b="1" dirty="0">
                <a:solidFill>
                  <a:srgbClr val="002060"/>
                </a:solidFill>
                <a:latin typeface="+mn-lt"/>
                <a:ea typeface="+mn-ea"/>
                <a:cs typeface="+mn-cs"/>
              </a:rPr>
              <a:t>Attendance – EMAIL </a:t>
            </a:r>
            <a:endParaRPr lang="en-US" sz="2900" b="1" dirty="0">
              <a:solidFill>
                <a:srgbClr val="002060"/>
              </a:solidFill>
            </a:endParaRPr>
          </a:p>
          <a:p>
            <a:pPr lvl="3" indent="-457200">
              <a:buFont typeface="Arial" panose="020B0604020202020204" pitchFamily="34" charset="0"/>
              <a:buChar char="•"/>
            </a:pPr>
            <a:r>
              <a:rPr lang="en-US" sz="2900" dirty="0">
                <a:solidFill>
                  <a:srgbClr val="002060"/>
                </a:solidFill>
                <a:hlinkClick r:id="rId4"/>
              </a:rPr>
              <a:t>Kerry.Paruleski@dot.wi.gov</a:t>
            </a:r>
            <a:endParaRPr lang="en-US" sz="2900" dirty="0">
              <a:solidFill>
                <a:srgbClr val="002060"/>
              </a:solidFill>
            </a:endParaRPr>
          </a:p>
          <a:p>
            <a:pPr lvl="3"/>
            <a:endParaRPr lang="en-US" sz="2200" b="1" dirty="0">
              <a:solidFill>
                <a:srgbClr val="002060"/>
              </a:solidFill>
            </a:endParaRPr>
          </a:p>
          <a:p>
            <a:pPr marL="457200" lvl="4"/>
            <a:r>
              <a:rPr lang="en-US" sz="2900" b="1" dirty="0">
                <a:solidFill>
                  <a:srgbClr val="002060"/>
                </a:solidFill>
                <a:latin typeface="+mn-lt"/>
              </a:rPr>
              <a:t>Local Program Real Estate (LPRE) Website</a:t>
            </a:r>
          </a:p>
          <a:p>
            <a:pPr marL="1371600" lvl="4" indent="-457200">
              <a:buFont typeface="Arial" panose="020B0604020202020204" pitchFamily="34" charset="0"/>
              <a:buChar char="•"/>
            </a:pPr>
            <a:r>
              <a:rPr lang="en-US" sz="2900" dirty="0">
                <a:solidFill>
                  <a:srgbClr val="002060"/>
                </a:solidFill>
                <a:latin typeface="+mn-lt"/>
                <a:hlinkClick r:id="rId5"/>
              </a:rPr>
              <a:t>https://wisconsindot.gov/Pages/doing-bus/local-gov/</a:t>
            </a:r>
            <a:r>
              <a:rPr lang="en-US" sz="2900" dirty="0">
                <a:solidFill>
                  <a:srgbClr val="002060"/>
                </a:solidFill>
                <a:latin typeface="+mn-lt"/>
                <a:ea typeface="+mn-ea"/>
                <a:cs typeface="+mn-cs"/>
                <a:hlinkClick r:id="rId5"/>
              </a:rPr>
              <a:t>astnce-pgms</a:t>
            </a:r>
            <a:r>
              <a:rPr lang="en-US" sz="2900" dirty="0">
                <a:solidFill>
                  <a:srgbClr val="002060"/>
                </a:solidFill>
                <a:latin typeface="+mn-lt"/>
                <a:hlinkClick r:id="rId5"/>
              </a:rPr>
              <a:t>/aid/lpa-re-info.aspx</a:t>
            </a:r>
            <a:endParaRPr lang="en-US" sz="2900" dirty="0">
              <a:solidFill>
                <a:srgbClr val="002060"/>
              </a:solidFill>
              <a:latin typeface="+mn-lt"/>
            </a:endParaRPr>
          </a:p>
          <a:p>
            <a:endParaRPr lang="en-US" sz="2800" dirty="0">
              <a:solidFill>
                <a:srgbClr val="002060"/>
              </a:solidFill>
            </a:endParaRPr>
          </a:p>
          <a:p>
            <a:endParaRPr lang="en-US" sz="2800" dirty="0">
              <a:solidFill>
                <a:srgbClr val="002060"/>
              </a:solidFill>
            </a:endParaRPr>
          </a:p>
        </p:txBody>
      </p:sp>
      <p:pic>
        <p:nvPicPr>
          <p:cNvPr id="5" name="Picture 4">
            <a:extLst>
              <a:ext uri="{FF2B5EF4-FFF2-40B4-BE49-F238E27FC236}">
                <a16:creationId xmlns:a16="http://schemas.microsoft.com/office/drawing/2014/main" id="{2F375CA1-C7E7-4AD2-819E-E4E7D97AE7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2076" y="685800"/>
            <a:ext cx="2820924" cy="2009596"/>
          </a:xfrm>
          <a:prstGeom prst="rect">
            <a:avLst/>
          </a:prstGeom>
        </p:spPr>
      </p:pic>
    </p:spTree>
    <p:extLst>
      <p:ext uri="{BB962C8B-B14F-4D97-AF65-F5344CB8AC3E}">
        <p14:creationId xmlns:p14="http://schemas.microsoft.com/office/powerpoint/2010/main" val="753433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3048000"/>
          </a:xfrm>
        </p:spPr>
        <p:txBody>
          <a:bodyPr>
            <a:normAutofit fontScale="40000" lnSpcReduction="20000"/>
          </a:bodyPr>
          <a:lstStyle/>
          <a:p>
            <a:pPr marL="82296" indent="0">
              <a:buClr>
                <a:srgbClr val="002060"/>
              </a:buClr>
              <a:buNone/>
            </a:pPr>
            <a:r>
              <a:rPr lang="en-US" sz="7000" dirty="0">
                <a:solidFill>
                  <a:srgbClr val="002060"/>
                </a:solidFill>
              </a:rPr>
              <a:t>LPRE Manual Updates</a:t>
            </a:r>
          </a:p>
          <a:p>
            <a:pPr marL="82296" indent="0">
              <a:buClr>
                <a:srgbClr val="002060"/>
              </a:buClr>
              <a:buNone/>
            </a:pPr>
            <a:endParaRPr lang="en-US" sz="7000" dirty="0">
              <a:solidFill>
                <a:srgbClr val="002060"/>
              </a:solidFill>
            </a:endParaRPr>
          </a:p>
          <a:p>
            <a:pPr marL="82296" indent="0">
              <a:buClr>
                <a:srgbClr val="002060"/>
              </a:buClr>
              <a:buNone/>
            </a:pPr>
            <a:r>
              <a:rPr lang="en-US" sz="7000" b="1" dirty="0">
                <a:solidFill>
                  <a:srgbClr val="002060"/>
                </a:solidFill>
              </a:rPr>
              <a:t>Section 2.2.8 LPA Staff/Consultant Evaluation </a:t>
            </a:r>
          </a:p>
          <a:p>
            <a:pPr>
              <a:buClr>
                <a:srgbClr val="002060"/>
              </a:buClr>
            </a:pPr>
            <a:r>
              <a:rPr lang="en-US" sz="7000" dirty="0">
                <a:solidFill>
                  <a:srgbClr val="002060"/>
                </a:solidFill>
              </a:rPr>
              <a:t>LPREPM will conduct a short review on all LP project</a:t>
            </a:r>
          </a:p>
          <a:p>
            <a:pPr>
              <a:buClr>
                <a:srgbClr val="002060"/>
              </a:buClr>
            </a:pPr>
            <a:r>
              <a:rPr lang="en-US" sz="7000" dirty="0">
                <a:solidFill>
                  <a:srgbClr val="002060"/>
                </a:solidFill>
              </a:rPr>
              <a:t>Evaluations will be shared with LPA Sponsor and consultant</a:t>
            </a:r>
          </a:p>
          <a:p>
            <a:pPr marL="82296" indent="0">
              <a:buClr>
                <a:srgbClr val="002060"/>
              </a:buClr>
              <a:buNone/>
            </a:pPr>
            <a:endParaRPr lang="en-US" sz="7000" dirty="0">
              <a:solidFill>
                <a:srgbClr val="002060"/>
              </a:solidFill>
            </a:endParaRPr>
          </a:p>
          <a:p>
            <a:pPr marL="82296" indent="0">
              <a:buClr>
                <a:srgbClr val="002060"/>
              </a:buClr>
              <a:buNone/>
            </a:pPr>
            <a:endParaRPr lang="en-US" sz="9600" dirty="0">
              <a:solidFill>
                <a:srgbClr val="002060"/>
              </a:solidFill>
            </a:endParaRPr>
          </a:p>
          <a:p>
            <a:pPr marL="82296" indent="0">
              <a:buClr>
                <a:srgbClr val="002060"/>
              </a:buClr>
              <a:buNone/>
            </a:pPr>
            <a:endParaRPr lang="en-US" sz="9600" dirty="0">
              <a:solidFill>
                <a:srgbClr val="002060"/>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Assistance Specialist</a:t>
            </a:r>
          </a:p>
        </p:txBody>
      </p:sp>
    </p:spTree>
    <p:extLst>
      <p:ext uri="{BB962C8B-B14F-4D97-AF65-F5344CB8AC3E}">
        <p14:creationId xmlns:p14="http://schemas.microsoft.com/office/powerpoint/2010/main" val="94588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2667000"/>
          </a:xfrm>
        </p:spPr>
        <p:txBody>
          <a:bodyPr>
            <a:normAutofit fontScale="40000" lnSpcReduction="20000"/>
          </a:bodyPr>
          <a:lstStyle/>
          <a:p>
            <a:pPr marL="82296" indent="0">
              <a:buClr>
                <a:srgbClr val="002060"/>
              </a:buClr>
              <a:buNone/>
            </a:pPr>
            <a:r>
              <a:rPr lang="en-US" sz="7000" dirty="0">
                <a:solidFill>
                  <a:srgbClr val="002060"/>
                </a:solidFill>
              </a:rPr>
              <a:t>LPRE Manual Updates</a:t>
            </a:r>
          </a:p>
          <a:p>
            <a:pPr marL="82296" indent="0">
              <a:buClr>
                <a:srgbClr val="002060"/>
              </a:buClr>
              <a:buNone/>
            </a:pPr>
            <a:endParaRPr lang="en-US" sz="7000" dirty="0">
              <a:solidFill>
                <a:srgbClr val="002060"/>
              </a:solidFill>
            </a:endParaRPr>
          </a:p>
          <a:p>
            <a:pPr marL="82296" indent="0">
              <a:buClr>
                <a:srgbClr val="002060"/>
              </a:buClr>
              <a:buNone/>
            </a:pPr>
            <a:r>
              <a:rPr lang="en-US" sz="7000" b="1" dirty="0">
                <a:solidFill>
                  <a:srgbClr val="002060"/>
                </a:solidFill>
              </a:rPr>
              <a:t>Section 2.2.9 Unsatisfactory Performance by a LPA Staff / Consultant</a:t>
            </a:r>
          </a:p>
          <a:p>
            <a:pPr>
              <a:buClr>
                <a:srgbClr val="002060"/>
              </a:buClr>
            </a:pPr>
            <a:r>
              <a:rPr lang="en-US" sz="7000" dirty="0">
                <a:solidFill>
                  <a:srgbClr val="002060"/>
                </a:solidFill>
              </a:rPr>
              <a:t>Suggestions for improvement</a:t>
            </a:r>
          </a:p>
          <a:p>
            <a:pPr>
              <a:buClr>
                <a:srgbClr val="002060"/>
              </a:buClr>
            </a:pPr>
            <a:r>
              <a:rPr lang="en-US" sz="7000" dirty="0">
                <a:solidFill>
                  <a:srgbClr val="002060"/>
                </a:solidFill>
              </a:rPr>
              <a:t>Removal from approved lists</a:t>
            </a:r>
          </a:p>
          <a:p>
            <a:pPr marL="82296" indent="0">
              <a:buClr>
                <a:srgbClr val="002060"/>
              </a:buClr>
              <a:buNone/>
            </a:pPr>
            <a:endParaRPr lang="en-US" sz="9600" dirty="0">
              <a:solidFill>
                <a:srgbClr val="002060"/>
              </a:solidFill>
            </a:endParaRPr>
          </a:p>
          <a:p>
            <a:pPr marL="82296" indent="0">
              <a:buClr>
                <a:srgbClr val="002060"/>
              </a:buClr>
              <a:buNone/>
            </a:pPr>
            <a:endParaRPr lang="en-US" sz="9600" dirty="0">
              <a:solidFill>
                <a:srgbClr val="002060"/>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Assistance Specialist</a:t>
            </a:r>
          </a:p>
        </p:txBody>
      </p:sp>
    </p:spTree>
    <p:extLst>
      <p:ext uri="{BB962C8B-B14F-4D97-AF65-F5344CB8AC3E}">
        <p14:creationId xmlns:p14="http://schemas.microsoft.com/office/powerpoint/2010/main" val="3541268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Expectations</a:t>
            </a:r>
          </a:p>
        </p:txBody>
      </p:sp>
      <p:sp>
        <p:nvSpPr>
          <p:cNvPr id="4" name="Content Placeholder 2">
            <a:extLst>
              <a:ext uri="{FF2B5EF4-FFF2-40B4-BE49-F238E27FC236}">
                <a16:creationId xmlns:a16="http://schemas.microsoft.com/office/drawing/2014/main" id="{E2A7A20B-A399-4204-9D28-FFE8E1783D80}"/>
              </a:ext>
            </a:extLst>
          </p:cNvPr>
          <p:cNvSpPr txBox="1">
            <a:spLocks/>
          </p:cNvSpPr>
          <p:nvPr/>
        </p:nvSpPr>
        <p:spPr>
          <a:xfrm>
            <a:off x="1295400" y="1066800"/>
            <a:ext cx="7498080" cy="5334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Clr>
                <a:srgbClr val="002060"/>
              </a:buClr>
            </a:pPr>
            <a:r>
              <a:rPr lang="en-US" sz="2800" b="1" dirty="0">
                <a:solidFill>
                  <a:srgbClr val="002060"/>
                </a:solidFill>
              </a:rPr>
              <a:t>READS</a:t>
            </a:r>
            <a:endParaRPr lang="en-US" sz="2000" dirty="0">
              <a:solidFill>
                <a:srgbClr val="002060"/>
              </a:solidFill>
            </a:endParaRPr>
          </a:p>
          <a:p>
            <a:pPr lvl="2">
              <a:buClr>
                <a:srgbClr val="002060"/>
              </a:buClr>
            </a:pPr>
            <a:r>
              <a:rPr lang="en-US" sz="2000" dirty="0">
                <a:solidFill>
                  <a:srgbClr val="002060"/>
                </a:solidFill>
              </a:rPr>
              <a:t>Use as official file during acquisition</a:t>
            </a:r>
          </a:p>
          <a:p>
            <a:pPr lvl="2">
              <a:buClr>
                <a:srgbClr val="002060"/>
              </a:buClr>
            </a:pPr>
            <a:r>
              <a:rPr lang="en-US" sz="2000" dirty="0">
                <a:solidFill>
                  <a:srgbClr val="002060"/>
                </a:solidFill>
              </a:rPr>
              <a:t>Provide LPA with official documentation at end of project (either hard copy or electronic)</a:t>
            </a:r>
          </a:p>
          <a:p>
            <a:pPr lvl="2">
              <a:buClr>
                <a:srgbClr val="002060"/>
              </a:buClr>
            </a:pPr>
            <a:r>
              <a:rPr lang="en-US" sz="2000" dirty="0">
                <a:solidFill>
                  <a:srgbClr val="002060"/>
                </a:solidFill>
              </a:rPr>
              <a:t>All relocation plans and claims will be filed through READS</a:t>
            </a:r>
          </a:p>
          <a:p>
            <a:pPr>
              <a:buClr>
                <a:srgbClr val="002060"/>
              </a:buClr>
            </a:pPr>
            <a:r>
              <a:rPr lang="en-US" sz="2800" b="1" dirty="0">
                <a:solidFill>
                  <a:srgbClr val="002060"/>
                </a:solidFill>
              </a:rPr>
              <a:t>Be the Expert</a:t>
            </a:r>
          </a:p>
          <a:p>
            <a:pPr lvl="2">
              <a:buClr>
                <a:srgbClr val="002060"/>
              </a:buClr>
            </a:pPr>
            <a:r>
              <a:rPr lang="en-US" sz="2000" dirty="0">
                <a:solidFill>
                  <a:srgbClr val="002060"/>
                </a:solidFill>
              </a:rPr>
              <a:t>Oversight does not mean we are correcting mistakes</a:t>
            </a:r>
          </a:p>
          <a:p>
            <a:pPr lvl="2">
              <a:buClr>
                <a:srgbClr val="002060"/>
              </a:buClr>
            </a:pPr>
            <a:r>
              <a:rPr lang="en-US" sz="2000" dirty="0">
                <a:solidFill>
                  <a:srgbClr val="002060"/>
                </a:solidFill>
              </a:rPr>
              <a:t>Being an approved relocation specialist means knowing policy, procedures, and how to do documentation correctly</a:t>
            </a:r>
          </a:p>
          <a:p>
            <a:pPr lvl="2">
              <a:buClr>
                <a:srgbClr val="002060"/>
              </a:buClr>
            </a:pPr>
            <a:r>
              <a:rPr lang="en-US" sz="2000" dirty="0">
                <a:solidFill>
                  <a:srgbClr val="002060"/>
                </a:solidFill>
              </a:rPr>
              <a:t>Review claim documentation prior to submittal to ensure it will be approved the first time</a:t>
            </a:r>
          </a:p>
          <a:p>
            <a:pPr lvl="2">
              <a:buClr>
                <a:srgbClr val="002060"/>
              </a:buClr>
            </a:pPr>
            <a:r>
              <a:rPr lang="en-US" sz="2000" dirty="0">
                <a:solidFill>
                  <a:srgbClr val="002060"/>
                </a:solidFill>
              </a:rPr>
              <a:t>Claim receipt organization complete</a:t>
            </a:r>
          </a:p>
        </p:txBody>
      </p:sp>
    </p:spTree>
    <p:extLst>
      <p:ext uri="{BB962C8B-B14F-4D97-AF65-F5344CB8AC3E}">
        <p14:creationId xmlns:p14="http://schemas.microsoft.com/office/powerpoint/2010/main" val="3854726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5791200"/>
          </a:xfrm>
        </p:spPr>
        <p:txBody>
          <a:bodyPr>
            <a:normAutofit fontScale="92500" lnSpcReduction="20000"/>
          </a:bodyPr>
          <a:lstStyle/>
          <a:p>
            <a:pPr>
              <a:buClr>
                <a:schemeClr val="tx2"/>
              </a:buClr>
            </a:pPr>
            <a:r>
              <a:rPr lang="en-US" sz="2800" dirty="0">
                <a:solidFill>
                  <a:schemeClr val="tx2"/>
                </a:solidFill>
              </a:rPr>
              <a:t>“What if there are no federal or state funds in the real estate only in construction…”</a:t>
            </a:r>
          </a:p>
          <a:p>
            <a:pPr marL="82296" indent="0">
              <a:buClr>
                <a:schemeClr val="tx2"/>
              </a:buClr>
              <a:buNone/>
            </a:pPr>
            <a:endParaRPr lang="en-US" sz="2800" dirty="0">
              <a:solidFill>
                <a:schemeClr val="tx2"/>
              </a:solidFill>
            </a:endParaRPr>
          </a:p>
          <a:p>
            <a:pPr>
              <a:buClr>
                <a:schemeClr val="tx2"/>
              </a:buClr>
            </a:pPr>
            <a:r>
              <a:rPr lang="en-US" sz="2800" dirty="0">
                <a:solidFill>
                  <a:schemeClr val="tx2"/>
                </a:solidFill>
              </a:rPr>
              <a:t>“What do you mean we have to follow the Uniform Act?”</a:t>
            </a:r>
          </a:p>
          <a:p>
            <a:pPr marL="82296" indent="0">
              <a:buClr>
                <a:schemeClr val="tx2"/>
              </a:buClr>
              <a:buNone/>
            </a:pPr>
            <a:endParaRPr lang="en-US" sz="2800" dirty="0">
              <a:solidFill>
                <a:schemeClr val="tx2"/>
              </a:solidFill>
            </a:endParaRPr>
          </a:p>
          <a:p>
            <a:pPr>
              <a:buClr>
                <a:schemeClr val="tx2"/>
              </a:buClr>
            </a:pPr>
            <a:r>
              <a:rPr lang="en-US" sz="2800" dirty="0">
                <a:solidFill>
                  <a:schemeClr val="tx2"/>
                </a:solidFill>
              </a:rPr>
              <a:t>“What if we </a:t>
            </a:r>
            <a:r>
              <a:rPr lang="en-US" sz="2800" dirty="0" err="1">
                <a:solidFill>
                  <a:schemeClr val="tx2"/>
                </a:solidFill>
              </a:rPr>
              <a:t>did’nt</a:t>
            </a:r>
            <a:r>
              <a:rPr lang="en-US" sz="2800" dirty="0">
                <a:solidFill>
                  <a:schemeClr val="tx2"/>
                </a:solidFill>
              </a:rPr>
              <a:t> get </a:t>
            </a:r>
            <a:r>
              <a:rPr lang="en-US" sz="2800" dirty="0" err="1">
                <a:solidFill>
                  <a:schemeClr val="tx2"/>
                </a:solidFill>
              </a:rPr>
              <a:t>WisDOT</a:t>
            </a:r>
            <a:r>
              <a:rPr lang="en-US" sz="2800" dirty="0">
                <a:solidFill>
                  <a:schemeClr val="tx2"/>
                </a:solidFill>
              </a:rPr>
              <a:t> approval…”</a:t>
            </a:r>
          </a:p>
          <a:p>
            <a:pPr marL="82296" indent="0">
              <a:buClr>
                <a:schemeClr val="tx2"/>
              </a:buClr>
              <a:buNone/>
            </a:pPr>
            <a:endParaRPr lang="en-US" sz="2800" dirty="0">
              <a:solidFill>
                <a:schemeClr val="tx2"/>
              </a:solidFill>
            </a:endParaRPr>
          </a:p>
          <a:p>
            <a:pPr>
              <a:buClr>
                <a:schemeClr val="tx2"/>
              </a:buClr>
            </a:pPr>
            <a:r>
              <a:rPr lang="en-US" sz="2800" dirty="0">
                <a:solidFill>
                  <a:schemeClr val="tx2"/>
                </a:solidFill>
              </a:rPr>
              <a:t>What happens if approvals are missed?</a:t>
            </a:r>
          </a:p>
          <a:p>
            <a:pPr marL="82296" indent="0">
              <a:buClr>
                <a:schemeClr val="tx2"/>
              </a:buClr>
              <a:buNone/>
            </a:pPr>
            <a:endParaRPr lang="en-US" sz="2800" dirty="0">
              <a:solidFill>
                <a:schemeClr val="tx2"/>
              </a:solidFill>
            </a:endParaRPr>
          </a:p>
          <a:p>
            <a:pPr>
              <a:buClr>
                <a:schemeClr val="tx2"/>
              </a:buClr>
            </a:pPr>
            <a:r>
              <a:rPr lang="en-US" sz="2800" dirty="0">
                <a:solidFill>
                  <a:schemeClr val="tx2"/>
                </a:solidFill>
              </a:rPr>
              <a:t>What happens if it’s not documented?</a:t>
            </a:r>
          </a:p>
          <a:p>
            <a:pPr>
              <a:buClr>
                <a:schemeClr val="tx2"/>
              </a:buClr>
            </a:pPr>
            <a:endParaRPr lang="en-US" sz="2800" dirty="0">
              <a:solidFill>
                <a:schemeClr val="tx2"/>
              </a:solidFill>
            </a:endParaRPr>
          </a:p>
          <a:p>
            <a:pPr>
              <a:buClr>
                <a:schemeClr val="tx2"/>
              </a:buClr>
            </a:pPr>
            <a:r>
              <a:rPr lang="en-US" sz="2800" dirty="0">
                <a:solidFill>
                  <a:schemeClr val="tx2"/>
                </a:solidFill>
              </a:rPr>
              <a:t>“Can we let the tenant finish out a lease term so that we don’t have to provide relocation benefits?”</a:t>
            </a:r>
            <a:br>
              <a:rPr lang="en-US" sz="2800" dirty="0">
                <a:solidFill>
                  <a:schemeClr val="tx2"/>
                </a:solidFill>
              </a:rPr>
            </a:br>
            <a:endParaRPr lang="en-US" sz="2800" dirty="0">
              <a:solidFill>
                <a:schemeClr val="tx2"/>
              </a:solidFill>
            </a:endParaRPr>
          </a:p>
          <a:p>
            <a:pPr marL="82296" indent="0">
              <a:buClr>
                <a:schemeClr val="tx2"/>
              </a:buClr>
              <a:buNone/>
            </a:pPr>
            <a:endParaRPr lang="en-US" sz="2800" dirty="0">
              <a:solidFill>
                <a:schemeClr val="tx2"/>
              </a:solidFill>
            </a:endParaRP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What if…</a:t>
            </a:r>
          </a:p>
        </p:txBody>
      </p:sp>
    </p:spTree>
    <p:extLst>
      <p:ext uri="{BB962C8B-B14F-4D97-AF65-F5344CB8AC3E}">
        <p14:creationId xmlns:p14="http://schemas.microsoft.com/office/powerpoint/2010/main" val="324906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05000"/>
            <a:ext cx="8004048" cy="762000"/>
          </a:xfrm>
        </p:spPr>
        <p:txBody>
          <a:bodyPr>
            <a:normAutofit fontScale="90000"/>
          </a:bodyPr>
          <a:lstStyle/>
          <a:p>
            <a:pPr algn="ctr"/>
            <a:r>
              <a:rPr lang="en-US" sz="4800" b="1" dirty="0"/>
              <a:t>Upcoming Training</a:t>
            </a:r>
          </a:p>
        </p:txBody>
      </p:sp>
      <p:pic>
        <p:nvPicPr>
          <p:cNvPr id="5" name="Picture 4">
            <a:extLst>
              <a:ext uri="{FF2B5EF4-FFF2-40B4-BE49-F238E27FC236}">
                <a16:creationId xmlns:a16="http://schemas.microsoft.com/office/drawing/2014/main" id="{E43B130E-15DF-45B1-8D78-1DF4C59C9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024" y="2819400"/>
            <a:ext cx="2895600" cy="1581150"/>
          </a:xfrm>
          <a:prstGeom prst="rect">
            <a:avLst/>
          </a:prstGeom>
        </p:spPr>
      </p:pic>
    </p:spTree>
    <p:extLst>
      <p:ext uri="{BB962C8B-B14F-4D97-AF65-F5344CB8AC3E}">
        <p14:creationId xmlns:p14="http://schemas.microsoft.com/office/powerpoint/2010/main" val="55385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524000"/>
            <a:ext cx="7498080" cy="4267200"/>
          </a:xfrm>
        </p:spPr>
        <p:txBody>
          <a:bodyPr>
            <a:normAutofit/>
          </a:bodyPr>
          <a:lstStyle/>
          <a:p>
            <a:pPr marL="0" indent="0">
              <a:spcBef>
                <a:spcPts val="0"/>
              </a:spcBef>
              <a:buNone/>
            </a:pPr>
            <a:r>
              <a:rPr lang="en-US" sz="2800" b="1" dirty="0">
                <a:solidFill>
                  <a:schemeClr val="tx2"/>
                </a:solidFill>
              </a:rPr>
              <a:t>Kassandra Walbrun</a:t>
            </a:r>
          </a:p>
          <a:p>
            <a:pPr marL="0" indent="0">
              <a:spcBef>
                <a:spcPts val="0"/>
              </a:spcBef>
              <a:buNone/>
            </a:pPr>
            <a:r>
              <a:rPr lang="en-US" sz="2000" b="1" dirty="0">
                <a:solidFill>
                  <a:schemeClr val="tx2"/>
                </a:solidFill>
              </a:rPr>
              <a:t>Statewide Relocation </a:t>
            </a:r>
            <a:r>
              <a:rPr lang="en-US" sz="2000" b="1" dirty="0" err="1">
                <a:solidFill>
                  <a:schemeClr val="tx2"/>
                </a:solidFill>
              </a:rPr>
              <a:t>Faciltator</a:t>
            </a:r>
            <a:endParaRPr lang="en-US" sz="2000" b="1" dirty="0">
              <a:solidFill>
                <a:schemeClr val="tx2"/>
              </a:solidFill>
            </a:endParaRPr>
          </a:p>
          <a:p>
            <a:pPr marL="0" indent="0">
              <a:spcBef>
                <a:spcPts val="0"/>
              </a:spcBef>
              <a:buNone/>
            </a:pPr>
            <a:r>
              <a:rPr lang="en-US" sz="2000" b="1" dirty="0">
                <a:solidFill>
                  <a:schemeClr val="tx2"/>
                </a:solidFill>
                <a:hlinkClick r:id="rId3"/>
              </a:rPr>
              <a:t>Kassandra.Walbrun@dot.wi.gov</a:t>
            </a:r>
            <a:endParaRPr lang="en-US" sz="2000" b="1" dirty="0">
              <a:solidFill>
                <a:schemeClr val="tx2"/>
              </a:solidFill>
            </a:endParaRPr>
          </a:p>
          <a:p>
            <a:pPr marL="0" indent="0">
              <a:spcBef>
                <a:spcPts val="0"/>
              </a:spcBef>
              <a:buNone/>
            </a:pPr>
            <a:r>
              <a:rPr lang="en-US" sz="2000" b="1" dirty="0">
                <a:solidFill>
                  <a:schemeClr val="tx2"/>
                </a:solidFill>
              </a:rPr>
              <a:t>(608) 266-2369</a:t>
            </a:r>
          </a:p>
          <a:p>
            <a:pPr marL="0" indent="0">
              <a:spcBef>
                <a:spcPts val="0"/>
              </a:spcBef>
              <a:buNone/>
            </a:pPr>
            <a:endParaRPr lang="en-US" sz="2800" b="1" dirty="0">
              <a:solidFill>
                <a:schemeClr val="tx2"/>
              </a:solidFill>
            </a:endParaRPr>
          </a:p>
          <a:p>
            <a:pPr marL="0" indent="0">
              <a:spcBef>
                <a:spcPts val="0"/>
              </a:spcBef>
              <a:buNone/>
            </a:pPr>
            <a:r>
              <a:rPr lang="en-US" sz="2800" b="1" dirty="0">
                <a:solidFill>
                  <a:schemeClr val="tx2"/>
                </a:solidFill>
              </a:rPr>
              <a:t>Kerry Paruleski</a:t>
            </a:r>
          </a:p>
          <a:p>
            <a:pPr marL="0" indent="0">
              <a:spcBef>
                <a:spcPts val="0"/>
              </a:spcBef>
              <a:buNone/>
            </a:pPr>
            <a:r>
              <a:rPr lang="en-US" sz="2000" b="1" dirty="0">
                <a:solidFill>
                  <a:schemeClr val="tx2"/>
                </a:solidFill>
              </a:rPr>
              <a:t>Local Program Real Estate Manager</a:t>
            </a:r>
          </a:p>
          <a:p>
            <a:pPr marL="0" indent="0">
              <a:spcBef>
                <a:spcPts val="0"/>
              </a:spcBef>
              <a:buNone/>
            </a:pPr>
            <a:r>
              <a:rPr lang="en-US" sz="2000" b="1" dirty="0">
                <a:solidFill>
                  <a:schemeClr val="tx2"/>
                </a:solidFill>
                <a:hlinkClick r:id="rId4"/>
              </a:rPr>
              <a:t>Kerry.Paruleski@dot.wi.gov</a:t>
            </a:r>
            <a:endParaRPr lang="en-US" sz="2000" b="1" dirty="0">
              <a:solidFill>
                <a:schemeClr val="tx2"/>
              </a:solidFill>
            </a:endParaRPr>
          </a:p>
          <a:p>
            <a:pPr marL="0" indent="0">
              <a:spcBef>
                <a:spcPts val="0"/>
              </a:spcBef>
              <a:buNone/>
            </a:pPr>
            <a:r>
              <a:rPr lang="en-US" sz="2000" b="1" dirty="0">
                <a:solidFill>
                  <a:schemeClr val="tx2"/>
                </a:solidFill>
              </a:rPr>
              <a:t>(414) 239-4156</a:t>
            </a: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Contact Information</a:t>
            </a:r>
          </a:p>
        </p:txBody>
      </p:sp>
      <p:pic>
        <p:nvPicPr>
          <p:cNvPr id="6" name="Picture 5">
            <a:extLst>
              <a:ext uri="{FF2B5EF4-FFF2-40B4-BE49-F238E27FC236}">
                <a16:creationId xmlns:a16="http://schemas.microsoft.com/office/drawing/2014/main" id="{DFBB2978-23FF-49E6-88EE-438F7A50B4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5242">
            <a:off x="5057108" y="2021035"/>
            <a:ext cx="3717815" cy="2128043"/>
          </a:xfrm>
          <a:prstGeom prst="rect">
            <a:avLst/>
          </a:prstGeom>
        </p:spPr>
      </p:pic>
    </p:spTree>
    <p:extLst>
      <p:ext uri="{BB962C8B-B14F-4D97-AF65-F5344CB8AC3E}">
        <p14:creationId xmlns:p14="http://schemas.microsoft.com/office/powerpoint/2010/main" val="1792436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977" y="304800"/>
            <a:ext cx="6446043" cy="1066800"/>
          </a:xfrm>
        </p:spPr>
        <p:txBody>
          <a:bodyPr>
            <a:noAutofit/>
          </a:bodyPr>
          <a:lstStyle/>
          <a:p>
            <a:pPr algn="ctr">
              <a:buNone/>
            </a:pPr>
            <a:r>
              <a:rPr lang="en-US" sz="9600" dirty="0">
                <a:solidFill>
                  <a:srgbClr val="C00000"/>
                </a:solidFill>
                <a:latin typeface="Arial Black" panose="020B0A04020102020204" pitchFamily="34" charset="0"/>
              </a:rPr>
              <a:t>THANK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478" y="1969965"/>
            <a:ext cx="3779043" cy="2830635"/>
          </a:xfrm>
          <a:prstGeom prst="rect">
            <a:avLst/>
          </a:prstGeom>
        </p:spPr>
      </p:pic>
      <p:sp>
        <p:nvSpPr>
          <p:cNvPr id="7" name="Content Placeholder 2"/>
          <p:cNvSpPr txBox="1">
            <a:spLocks/>
          </p:cNvSpPr>
          <p:nvPr/>
        </p:nvSpPr>
        <p:spPr>
          <a:xfrm>
            <a:off x="2857499" y="5029200"/>
            <a:ext cx="4191000" cy="1066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buFont typeface="Wingdings 2"/>
              <a:buNone/>
            </a:pPr>
            <a:r>
              <a:rPr lang="en-US" sz="9600" dirty="0">
                <a:solidFill>
                  <a:srgbClr val="C00000"/>
                </a:solidFill>
                <a:latin typeface="Arial Black" panose="020B0A04020102020204" pitchFamily="34" charset="0"/>
              </a:rPr>
              <a:t>YOU!</a:t>
            </a:r>
          </a:p>
        </p:txBody>
      </p:sp>
    </p:spTree>
    <p:extLst>
      <p:ext uri="{BB962C8B-B14F-4D97-AF65-F5344CB8AC3E}">
        <p14:creationId xmlns:p14="http://schemas.microsoft.com/office/powerpoint/2010/main" val="1809836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524000"/>
            <a:ext cx="7498080" cy="4267200"/>
          </a:xfrm>
        </p:spPr>
        <p:txBody>
          <a:bodyPr>
            <a:normAutofit/>
          </a:bodyPr>
          <a:lstStyle/>
          <a:p>
            <a:pPr marL="914400" lvl="2" indent="0">
              <a:buNone/>
            </a:pPr>
            <a:r>
              <a:rPr lang="en-US" sz="4400" b="1" dirty="0">
                <a:solidFill>
                  <a:srgbClr val="002060"/>
                </a:solidFill>
              </a:rPr>
              <a:t>Teleconference Q &amp; A</a:t>
            </a:r>
          </a:p>
          <a:p>
            <a:pPr marL="1371600" lvl="3" indent="0">
              <a:buNone/>
            </a:pPr>
            <a:r>
              <a:rPr lang="en-US" sz="4400" b="1" dirty="0">
                <a:solidFill>
                  <a:srgbClr val="002060"/>
                </a:solidFill>
              </a:rPr>
              <a:t>(888) 557-8511</a:t>
            </a:r>
          </a:p>
          <a:p>
            <a:pPr marL="1371600" lvl="3" indent="0">
              <a:buNone/>
            </a:pPr>
            <a:r>
              <a:rPr lang="en-US" sz="4400" b="1" dirty="0">
                <a:solidFill>
                  <a:srgbClr val="002060"/>
                </a:solidFill>
              </a:rPr>
              <a:t>Access Code 2483508</a:t>
            </a: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Q &amp; A </a:t>
            </a:r>
          </a:p>
        </p:txBody>
      </p:sp>
    </p:spTree>
    <p:extLst>
      <p:ext uri="{BB962C8B-B14F-4D97-AF65-F5344CB8AC3E}">
        <p14:creationId xmlns:p14="http://schemas.microsoft.com/office/powerpoint/2010/main" val="245199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47800"/>
            <a:ext cx="8004048" cy="762000"/>
          </a:xfrm>
        </p:spPr>
        <p:txBody>
          <a:bodyPr>
            <a:normAutofit fontScale="90000"/>
          </a:bodyPr>
          <a:lstStyle/>
          <a:p>
            <a:pPr algn="ctr"/>
            <a:r>
              <a:rPr lang="en-US" sz="4800" b="1" dirty="0"/>
              <a:t>Manual Updates</a:t>
            </a:r>
          </a:p>
        </p:txBody>
      </p:sp>
      <p:pic>
        <p:nvPicPr>
          <p:cNvPr id="4" name="Picture 3">
            <a:extLst>
              <a:ext uri="{FF2B5EF4-FFF2-40B4-BE49-F238E27FC236}">
                <a16:creationId xmlns:a16="http://schemas.microsoft.com/office/drawing/2014/main" id="{E580E0C5-D32C-46B2-A8F5-E7BC51A5D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374" y="2190750"/>
            <a:ext cx="2628900" cy="1743075"/>
          </a:xfrm>
          <a:prstGeom prst="rect">
            <a:avLst/>
          </a:prstGeom>
        </p:spPr>
      </p:pic>
      <p:sp>
        <p:nvSpPr>
          <p:cNvPr id="6" name="Title 1">
            <a:extLst>
              <a:ext uri="{FF2B5EF4-FFF2-40B4-BE49-F238E27FC236}">
                <a16:creationId xmlns:a16="http://schemas.microsoft.com/office/drawing/2014/main" id="{8B56AA84-6CAA-4BC8-A849-52DC5F63BEA2}"/>
              </a:ext>
            </a:extLst>
          </p:cNvPr>
          <p:cNvSpPr txBox="1">
            <a:spLocks/>
          </p:cNvSpPr>
          <p:nvPr/>
        </p:nvSpPr>
        <p:spPr>
          <a:xfrm>
            <a:off x="1219200" y="4038600"/>
            <a:ext cx="8004048" cy="1676400"/>
          </a:xfrm>
          <a:prstGeom prst="rect">
            <a:avLst/>
          </a:prstGeom>
        </p:spPr>
        <p:txBody>
          <a:bodyPr anchor="ctr">
            <a:normAutofit fontScale="97500"/>
          </a:bodyPr>
          <a:lstStyle>
            <a:lvl1pPr algn="l" rtl="0" eaLnBrk="1" latinLnBrk="0" hangingPunct="1">
              <a:spcBef>
                <a:spcPct val="0"/>
              </a:spcBef>
              <a:buNone/>
              <a:defRPr kumimoji="0" sz="4300" b="1" kern="1200">
                <a:solidFill>
                  <a:srgbClr val="C00000"/>
                </a:solidFill>
                <a:effectLst/>
                <a:latin typeface="+mj-lt"/>
                <a:ea typeface="+mj-ea"/>
                <a:cs typeface="+mj-cs"/>
              </a:defRPr>
            </a:lvl1pPr>
            <a:extLst/>
          </a:lstStyle>
          <a:p>
            <a:r>
              <a:rPr lang="en-US" sz="2800" dirty="0">
                <a:solidFill>
                  <a:srgbClr val="002060"/>
                </a:solidFill>
              </a:rPr>
              <a:t>Real Estate Program Manual (REPM)</a:t>
            </a:r>
          </a:p>
          <a:p>
            <a:r>
              <a:rPr lang="en-US" sz="2800" dirty="0">
                <a:solidFill>
                  <a:srgbClr val="002060"/>
                </a:solidFill>
              </a:rPr>
              <a:t>&amp;</a:t>
            </a:r>
          </a:p>
          <a:p>
            <a:r>
              <a:rPr lang="en-US" sz="2800" dirty="0">
                <a:solidFill>
                  <a:srgbClr val="002060"/>
                </a:solidFill>
              </a:rPr>
              <a:t>Local Program Real Estate Manual (LP RE manual)</a:t>
            </a:r>
          </a:p>
        </p:txBody>
      </p:sp>
    </p:spTree>
    <p:extLst>
      <p:ext uri="{BB962C8B-B14F-4D97-AF65-F5344CB8AC3E}">
        <p14:creationId xmlns:p14="http://schemas.microsoft.com/office/powerpoint/2010/main" val="936043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066800" y="838200"/>
            <a:ext cx="9670455" cy="1828800"/>
          </a:xfrm>
        </p:spPr>
        <p:txBody>
          <a:bodyPr>
            <a:normAutofit fontScale="92500" lnSpcReduction="10000"/>
          </a:bodyPr>
          <a:lstStyle/>
          <a:p>
            <a:pPr marL="82296" indent="0">
              <a:buNone/>
            </a:pPr>
            <a:r>
              <a:rPr lang="en-US" sz="2000" dirty="0">
                <a:solidFill>
                  <a:schemeClr val="tx2"/>
                </a:solidFill>
              </a:rPr>
              <a:t>Code of Federal Regulations</a:t>
            </a:r>
          </a:p>
          <a:p>
            <a:pPr marL="82296" indent="0">
              <a:buNone/>
            </a:pPr>
            <a:r>
              <a:rPr lang="en-US" sz="2000" dirty="0">
                <a:solidFill>
                  <a:schemeClr val="tx2"/>
                </a:solidFill>
              </a:rPr>
              <a:t>Title 23: Highways </a:t>
            </a:r>
          </a:p>
          <a:p>
            <a:pPr marL="82296" indent="0">
              <a:buNone/>
            </a:pPr>
            <a:r>
              <a:rPr lang="en-US" sz="2000" dirty="0">
                <a:solidFill>
                  <a:schemeClr val="tx2"/>
                </a:solidFill>
              </a:rPr>
              <a:t>	SUBCHAPTER H—RIGHT-OF-WAY AND ENVIRONMENT </a:t>
            </a:r>
          </a:p>
          <a:p>
            <a:pPr marL="82296" indent="0">
              <a:buNone/>
            </a:pPr>
            <a:r>
              <a:rPr lang="en-US" sz="2000" b="1" dirty="0">
                <a:solidFill>
                  <a:schemeClr val="tx2"/>
                </a:solidFill>
              </a:rPr>
              <a:t>	</a:t>
            </a:r>
            <a:r>
              <a:rPr lang="en-US" sz="2000" dirty="0">
                <a:solidFill>
                  <a:schemeClr val="tx2"/>
                </a:solidFill>
              </a:rPr>
              <a:t>PART 710—RIGHT-OF-WAY AND REAL ESTATE</a:t>
            </a:r>
          </a:p>
          <a:p>
            <a:pPr marL="82296" indent="0">
              <a:buNone/>
            </a:pPr>
            <a:r>
              <a:rPr lang="en-US" sz="2800" b="1" dirty="0">
                <a:solidFill>
                  <a:schemeClr val="tx2"/>
                </a:solidFill>
              </a:rPr>
              <a:t>	</a:t>
            </a: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Use of Manuals in the Local Program</a:t>
            </a:r>
          </a:p>
        </p:txBody>
      </p:sp>
      <p:sp>
        <p:nvSpPr>
          <p:cNvPr id="4" name="Content Placeholder 2">
            <a:extLst>
              <a:ext uri="{FF2B5EF4-FFF2-40B4-BE49-F238E27FC236}">
                <a16:creationId xmlns:a16="http://schemas.microsoft.com/office/drawing/2014/main" id="{71F45345-31C0-419C-A200-993193EF3DE8}"/>
              </a:ext>
            </a:extLst>
          </p:cNvPr>
          <p:cNvSpPr txBox="1">
            <a:spLocks/>
          </p:cNvSpPr>
          <p:nvPr/>
        </p:nvSpPr>
        <p:spPr>
          <a:xfrm>
            <a:off x="2438400" y="2438400"/>
            <a:ext cx="5791200" cy="3810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sz="2000" b="1" dirty="0">
                <a:solidFill>
                  <a:schemeClr val="tx2"/>
                </a:solidFill>
              </a:rPr>
              <a:t>§710.105 State responsibilities.</a:t>
            </a:r>
            <a:endParaRPr lang="en-US" sz="2000" dirty="0">
              <a:solidFill>
                <a:schemeClr val="tx2"/>
              </a:solidFill>
            </a:endParaRPr>
          </a:p>
          <a:p>
            <a:pPr marL="82296" indent="0">
              <a:lnSpc>
                <a:spcPct val="120000"/>
              </a:lnSpc>
              <a:spcAft>
                <a:spcPts val="600"/>
              </a:spcAft>
              <a:buFont typeface="Wingdings 2"/>
              <a:buNone/>
            </a:pPr>
            <a:r>
              <a:rPr lang="en-US" sz="2000" b="1" dirty="0">
                <a:solidFill>
                  <a:schemeClr val="tx2"/>
                </a:solidFill>
              </a:rPr>
              <a:t>(c) </a:t>
            </a:r>
            <a:r>
              <a:rPr lang="en-US" sz="2000" b="1" i="1" dirty="0">
                <a:solidFill>
                  <a:schemeClr val="tx2"/>
                </a:solidFill>
              </a:rPr>
              <a:t>Right-of-way (ROW) operations manual. </a:t>
            </a:r>
            <a:r>
              <a:rPr lang="en-US" sz="2000" dirty="0">
                <a:solidFill>
                  <a:schemeClr val="tx2"/>
                </a:solidFill>
              </a:rPr>
              <a:t>Each STD which receives funding from the highway trust fund shall maintain a manual describing its right of- way organization, policies, and procedures. The manual shall describe functions and procedures for all phases of the real estate program, including appraisal and appraisal review, negotiation and eminent domain, property management, and relocation assistance. The manual …</a:t>
            </a:r>
          </a:p>
        </p:txBody>
      </p:sp>
    </p:spTree>
    <p:extLst>
      <p:ext uri="{BB962C8B-B14F-4D97-AF65-F5344CB8AC3E}">
        <p14:creationId xmlns:p14="http://schemas.microsoft.com/office/powerpoint/2010/main" val="337869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600200"/>
            <a:ext cx="7498080" cy="2667000"/>
          </a:xfrm>
        </p:spPr>
        <p:txBody>
          <a:bodyPr>
            <a:normAutofit fontScale="40000" lnSpcReduction="20000"/>
          </a:bodyPr>
          <a:lstStyle/>
          <a:p>
            <a:pPr marL="82296" lvl="0" indent="0">
              <a:buNone/>
            </a:pPr>
            <a:r>
              <a:rPr lang="en-US" sz="8000" b="1" dirty="0">
                <a:solidFill>
                  <a:srgbClr val="C00000"/>
                </a:solidFill>
              </a:rPr>
              <a:t>NOTE:</a:t>
            </a:r>
          </a:p>
          <a:p>
            <a:pPr>
              <a:buClr>
                <a:srgbClr val="002060"/>
              </a:buClr>
              <a:buFont typeface="Wingdings" panose="05000000000000000000" pitchFamily="2" charset="2"/>
              <a:buChar char="q"/>
            </a:pPr>
            <a:r>
              <a:rPr lang="en-US" sz="7000" dirty="0">
                <a:solidFill>
                  <a:srgbClr val="002060"/>
                </a:solidFill>
              </a:rPr>
              <a:t>LPRE Manual provides guidance on specific Local Program requirements and oversight.</a:t>
            </a:r>
          </a:p>
          <a:p>
            <a:pPr marL="82296" indent="0">
              <a:buClr>
                <a:srgbClr val="002060"/>
              </a:buClr>
              <a:buNone/>
            </a:pPr>
            <a:endParaRPr lang="en-US" sz="7000" dirty="0">
              <a:solidFill>
                <a:srgbClr val="002060"/>
              </a:solidFill>
            </a:endParaRPr>
          </a:p>
          <a:p>
            <a:pPr>
              <a:buClr>
                <a:srgbClr val="002060"/>
              </a:buClr>
              <a:buFont typeface="Wingdings" panose="05000000000000000000" pitchFamily="2" charset="2"/>
              <a:buChar char="q"/>
            </a:pPr>
            <a:r>
              <a:rPr lang="en-US" sz="7000" dirty="0">
                <a:solidFill>
                  <a:srgbClr val="002060"/>
                </a:solidFill>
              </a:rPr>
              <a:t>REPM is to be used for relocation policy, practices, and procedures.</a:t>
            </a:r>
          </a:p>
          <a:p>
            <a:pPr>
              <a:buClr>
                <a:srgbClr val="002060"/>
              </a:buClr>
              <a:buFont typeface="Wingdings" panose="05000000000000000000" pitchFamily="2" charset="2"/>
              <a:buChar char="q"/>
            </a:pPr>
            <a:endParaRPr lang="en-US" sz="9600" dirty="0">
              <a:solidFill>
                <a:srgbClr val="002060"/>
              </a:solidFill>
            </a:endParaRP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in the Local Program</a:t>
            </a:r>
          </a:p>
        </p:txBody>
      </p:sp>
    </p:spTree>
    <p:extLst>
      <p:ext uri="{BB962C8B-B14F-4D97-AF65-F5344CB8AC3E}">
        <p14:creationId xmlns:p14="http://schemas.microsoft.com/office/powerpoint/2010/main" val="115204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3437722"/>
            <a:ext cx="7498080" cy="1295400"/>
          </a:xfrm>
        </p:spPr>
        <p:txBody>
          <a:bodyPr>
            <a:normAutofit fontScale="85000" lnSpcReduction="20000"/>
          </a:bodyPr>
          <a:lstStyle/>
          <a:p>
            <a:pPr marL="82296" indent="0">
              <a:buNone/>
            </a:pPr>
            <a:r>
              <a:rPr lang="en-US" sz="5400" b="1" dirty="0">
                <a:solidFill>
                  <a:srgbClr val="002060"/>
                </a:solidFill>
              </a:rPr>
              <a:t>Local Program Real Estate (LPRE) Manual …</a:t>
            </a: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4648200" cy="2514600"/>
          </a:xfrm>
        </p:spPr>
        <p:txBody>
          <a:bodyPr>
            <a:normAutofit/>
          </a:bodyPr>
          <a:lstStyle/>
          <a:p>
            <a:r>
              <a:rPr lang="en-US" sz="3600" dirty="0"/>
              <a:t>Relocation Program Updates in the</a:t>
            </a:r>
          </a:p>
        </p:txBody>
      </p:sp>
      <p:sp>
        <p:nvSpPr>
          <p:cNvPr id="4" name="Content Placeholder 2">
            <a:extLst>
              <a:ext uri="{FF2B5EF4-FFF2-40B4-BE49-F238E27FC236}">
                <a16:creationId xmlns:a16="http://schemas.microsoft.com/office/drawing/2014/main" id="{7AABEE52-1BC9-49E5-937E-00ED3326F20A}"/>
              </a:ext>
            </a:extLst>
          </p:cNvPr>
          <p:cNvSpPr txBox="1">
            <a:spLocks/>
          </p:cNvSpPr>
          <p:nvPr/>
        </p:nvSpPr>
        <p:spPr>
          <a:xfrm>
            <a:off x="990600" y="5211501"/>
            <a:ext cx="7498080" cy="1524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Clr>
                <a:schemeClr val="tx2"/>
              </a:buClr>
              <a:buNone/>
            </a:pPr>
            <a:r>
              <a:rPr lang="en-US" sz="2800" dirty="0">
                <a:solidFill>
                  <a:srgbClr val="002060"/>
                </a:solidFill>
              </a:rPr>
              <a:t>Link:</a:t>
            </a:r>
          </a:p>
          <a:p>
            <a:pPr marL="82296" indent="0">
              <a:buClr>
                <a:schemeClr val="tx2"/>
              </a:buClr>
              <a:buNone/>
            </a:pPr>
            <a:r>
              <a:rPr lang="en-US" sz="2800" dirty="0">
                <a:solidFill>
                  <a:schemeClr val="tx2"/>
                </a:solidFill>
                <a:hlinkClick r:id="rId3"/>
              </a:rPr>
              <a:t>https://wisconsindot.gov/Pages/doing-bus/eng-consultants/cnslt-rsrces/re/lpa-manual.aspx</a:t>
            </a:r>
            <a:endParaRPr lang="en-US" sz="2800" dirty="0">
              <a:solidFill>
                <a:schemeClr val="tx2"/>
              </a:solidFill>
            </a:endParaRPr>
          </a:p>
          <a:p>
            <a:pPr marL="82296" indent="0">
              <a:buClr>
                <a:schemeClr val="tx2"/>
              </a:buClr>
              <a:buNone/>
            </a:pPr>
            <a:endParaRPr lang="en-US" sz="2800" dirty="0">
              <a:solidFill>
                <a:schemeClr val="tx2"/>
              </a:solidFill>
            </a:endParaRPr>
          </a:p>
        </p:txBody>
      </p:sp>
      <p:pic>
        <p:nvPicPr>
          <p:cNvPr id="8" name="Picture 7">
            <a:extLst>
              <a:ext uri="{FF2B5EF4-FFF2-40B4-BE49-F238E27FC236}">
                <a16:creationId xmlns:a16="http://schemas.microsoft.com/office/drawing/2014/main" id="{C709CDE8-FE79-405C-B8C9-527AD2E35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52400"/>
            <a:ext cx="2538412" cy="3285322"/>
          </a:xfrm>
          <a:prstGeom prst="rect">
            <a:avLst/>
          </a:prstGeom>
        </p:spPr>
      </p:pic>
    </p:spTree>
    <p:extLst>
      <p:ext uri="{BB962C8B-B14F-4D97-AF65-F5344CB8AC3E}">
        <p14:creationId xmlns:p14="http://schemas.microsoft.com/office/powerpoint/2010/main" val="86015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4419600"/>
          </a:xfrm>
        </p:spPr>
        <p:txBody>
          <a:bodyPr>
            <a:normAutofit fontScale="25000" lnSpcReduction="20000"/>
          </a:bodyPr>
          <a:lstStyle/>
          <a:p>
            <a:pPr marL="82296" indent="0">
              <a:buNone/>
            </a:pPr>
            <a:r>
              <a:rPr lang="en-US" sz="12800" b="1" dirty="0">
                <a:solidFill>
                  <a:srgbClr val="002060"/>
                </a:solidFill>
              </a:rPr>
              <a:t>Section 6.7 Relocation Oversight Policy</a:t>
            </a:r>
          </a:p>
          <a:p>
            <a:pPr marL="82296" indent="0">
              <a:buNone/>
            </a:pPr>
            <a:endParaRPr lang="en-US" sz="9600" dirty="0">
              <a:solidFill>
                <a:srgbClr val="002060"/>
              </a:solidFill>
            </a:endParaRPr>
          </a:p>
          <a:p>
            <a:pPr>
              <a:buClr>
                <a:srgbClr val="002060"/>
              </a:buClr>
            </a:pPr>
            <a:r>
              <a:rPr lang="en-US" sz="9600" dirty="0">
                <a:solidFill>
                  <a:srgbClr val="002060"/>
                </a:solidFill>
              </a:rPr>
              <a:t>6.7.1 Written Notice and Informational Requirements</a:t>
            </a:r>
          </a:p>
          <a:p>
            <a:pPr>
              <a:buClr>
                <a:srgbClr val="002060"/>
              </a:buClr>
            </a:pPr>
            <a:r>
              <a:rPr lang="en-US" sz="9600" dirty="0">
                <a:solidFill>
                  <a:srgbClr val="002060"/>
                </a:solidFill>
              </a:rPr>
              <a:t>6.7.2 Relocation Diary</a:t>
            </a:r>
          </a:p>
          <a:p>
            <a:pPr>
              <a:buClr>
                <a:srgbClr val="002060"/>
              </a:buClr>
            </a:pPr>
            <a:r>
              <a:rPr lang="en-US" sz="9600" dirty="0">
                <a:solidFill>
                  <a:srgbClr val="002060"/>
                </a:solidFill>
              </a:rPr>
              <a:t>6.7.3 Relocation Procedures</a:t>
            </a:r>
          </a:p>
          <a:p>
            <a:pPr>
              <a:buClr>
                <a:srgbClr val="002060"/>
              </a:buClr>
            </a:pPr>
            <a:r>
              <a:rPr lang="en-US" sz="9600" dirty="0">
                <a:solidFill>
                  <a:srgbClr val="002060"/>
                </a:solidFill>
              </a:rPr>
              <a:t>6.7.4 Acquisition Stage Relocation Plan</a:t>
            </a:r>
          </a:p>
          <a:p>
            <a:pPr>
              <a:buClr>
                <a:srgbClr val="002060"/>
              </a:buClr>
            </a:pPr>
            <a:r>
              <a:rPr lang="en-US" sz="9600" dirty="0">
                <a:solidFill>
                  <a:srgbClr val="002060"/>
                </a:solidFill>
              </a:rPr>
              <a:t>6.7.5 Documentation Requirements</a:t>
            </a:r>
          </a:p>
          <a:p>
            <a:pPr>
              <a:buClr>
                <a:srgbClr val="002060"/>
              </a:buClr>
            </a:pPr>
            <a:r>
              <a:rPr lang="en-US" sz="9600" dirty="0">
                <a:solidFill>
                  <a:srgbClr val="002060"/>
                </a:solidFill>
              </a:rPr>
              <a:t>6.7.6 Personal Property Move Only</a:t>
            </a:r>
          </a:p>
          <a:p>
            <a:pPr>
              <a:buClr>
                <a:srgbClr val="002060"/>
              </a:buClr>
            </a:pPr>
            <a:r>
              <a:rPr lang="en-US" sz="9600" dirty="0">
                <a:solidFill>
                  <a:srgbClr val="002060"/>
                </a:solidFill>
              </a:rPr>
              <a:t>6.7.7 Claim Denial and Appeal</a:t>
            </a: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pPr marL="82296"/>
            <a:r>
              <a:rPr lang="en-US" sz="3600" dirty="0"/>
              <a:t>What’s new? EVERYTHING!!!!</a:t>
            </a:r>
          </a:p>
        </p:txBody>
      </p:sp>
    </p:spTree>
    <p:extLst>
      <p:ext uri="{BB962C8B-B14F-4D97-AF65-F5344CB8AC3E}">
        <p14:creationId xmlns:p14="http://schemas.microsoft.com/office/powerpoint/2010/main" val="353089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A35F-52A0-4053-BBED-C8A18384CFED}"/>
              </a:ext>
            </a:extLst>
          </p:cNvPr>
          <p:cNvSpPr>
            <a:spLocks noGrp="1"/>
          </p:cNvSpPr>
          <p:nvPr>
            <p:ph type="title"/>
          </p:nvPr>
        </p:nvSpPr>
        <p:spPr>
          <a:xfrm>
            <a:off x="1342977" y="27972"/>
            <a:ext cx="7498080" cy="755215"/>
          </a:xfrm>
        </p:spPr>
        <p:txBody>
          <a:bodyPr>
            <a:normAutofit/>
          </a:bodyPr>
          <a:lstStyle/>
          <a:p>
            <a:r>
              <a:rPr lang="en-US" sz="3600" dirty="0"/>
              <a:t>Start-up Meeting Agenda</a:t>
            </a:r>
          </a:p>
        </p:txBody>
      </p:sp>
      <p:sp>
        <p:nvSpPr>
          <p:cNvPr id="5" name="Slide Number Placeholder 4">
            <a:extLst>
              <a:ext uri="{FF2B5EF4-FFF2-40B4-BE49-F238E27FC236}">
                <a16:creationId xmlns:a16="http://schemas.microsoft.com/office/drawing/2014/main" id="{10348BFB-B84B-458F-AE39-B111A724570C}"/>
              </a:ext>
            </a:extLst>
          </p:cNvPr>
          <p:cNvSpPr>
            <a:spLocks noGrp="1"/>
          </p:cNvSpPr>
          <p:nvPr>
            <p:ph type="sldNum" sz="quarter" idx="12"/>
          </p:nvPr>
        </p:nvSpPr>
        <p:spPr/>
        <p:txBody>
          <a:bodyPr/>
          <a:lstStyle/>
          <a:p>
            <a:fld id="{2F08BAAE-79E9-49B4-AF00-A97B09916C9E}" type="slidenum">
              <a:rPr lang="en-US" smtClean="0"/>
              <a:pPr/>
              <a:t>8</a:t>
            </a:fld>
            <a:endParaRPr lang="en-US"/>
          </a:p>
        </p:txBody>
      </p:sp>
      <p:pic>
        <p:nvPicPr>
          <p:cNvPr id="9" name="Picture 8">
            <a:extLst>
              <a:ext uri="{FF2B5EF4-FFF2-40B4-BE49-F238E27FC236}">
                <a16:creationId xmlns:a16="http://schemas.microsoft.com/office/drawing/2014/main" id="{277AEA54-1AFD-4570-A497-927FDC640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914400"/>
            <a:ext cx="4392835" cy="5705184"/>
          </a:xfrm>
          <a:prstGeom prst="rect">
            <a:avLst/>
          </a:prstGeom>
        </p:spPr>
      </p:pic>
    </p:spTree>
    <p:extLst>
      <p:ext uri="{BB962C8B-B14F-4D97-AF65-F5344CB8AC3E}">
        <p14:creationId xmlns:p14="http://schemas.microsoft.com/office/powerpoint/2010/main" val="1593924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6B4E-3FF0-43E5-BA12-3187B80492F1}"/>
              </a:ext>
            </a:extLst>
          </p:cNvPr>
          <p:cNvSpPr>
            <a:spLocks noGrp="1"/>
          </p:cNvSpPr>
          <p:nvPr>
            <p:ph type="title"/>
          </p:nvPr>
        </p:nvSpPr>
        <p:spPr/>
        <p:txBody>
          <a:bodyPr>
            <a:normAutofit fontScale="90000"/>
          </a:bodyPr>
          <a:lstStyle/>
          <a:p>
            <a:r>
              <a:rPr lang="en-US" dirty="0"/>
              <a:t>Monthly Relocation Spreadsheet</a:t>
            </a:r>
          </a:p>
        </p:txBody>
      </p:sp>
      <p:pic>
        <p:nvPicPr>
          <p:cNvPr id="6" name="Content Placeholder 5">
            <a:extLst>
              <a:ext uri="{FF2B5EF4-FFF2-40B4-BE49-F238E27FC236}">
                <a16:creationId xmlns:a16="http://schemas.microsoft.com/office/drawing/2014/main" id="{5F550C6E-7BAA-4283-87EB-DEEBB33183CD}"/>
              </a:ext>
            </a:extLst>
          </p:cNvPr>
          <p:cNvPicPr>
            <a:picLocks noGrp="1" noChangeAspect="1"/>
          </p:cNvPicPr>
          <p:nvPr>
            <p:ph idx="1"/>
          </p:nvPr>
        </p:nvPicPr>
        <p:blipFill rotWithShape="1">
          <a:blip r:embed="rId3"/>
          <a:srcRect l="6266" t="18389" r="22608" b="5743"/>
          <a:stretch/>
        </p:blipFill>
        <p:spPr>
          <a:xfrm>
            <a:off x="1412828" y="1623219"/>
            <a:ext cx="7461250" cy="4476750"/>
          </a:xfrm>
          <a:prstGeom prst="rect">
            <a:avLst/>
          </a:prstGeom>
        </p:spPr>
      </p:pic>
      <p:sp>
        <p:nvSpPr>
          <p:cNvPr id="5" name="Slide Number Placeholder 4">
            <a:extLst>
              <a:ext uri="{FF2B5EF4-FFF2-40B4-BE49-F238E27FC236}">
                <a16:creationId xmlns:a16="http://schemas.microsoft.com/office/drawing/2014/main" id="{08E0C375-BBF2-4270-883F-0FE2FE285C6E}"/>
              </a:ext>
            </a:extLst>
          </p:cNvPr>
          <p:cNvSpPr>
            <a:spLocks noGrp="1"/>
          </p:cNvSpPr>
          <p:nvPr>
            <p:ph type="sldNum" sz="quarter" idx="12"/>
          </p:nvPr>
        </p:nvSpPr>
        <p:spPr/>
        <p:txBody>
          <a:bodyPr/>
          <a:lstStyle/>
          <a:p>
            <a:fld id="{2F08BAAE-79E9-49B4-AF00-A97B09916C9E}" type="slidenum">
              <a:rPr lang="en-US" smtClean="0"/>
              <a:pPr/>
              <a:t>9</a:t>
            </a:fld>
            <a:endParaRPr lang="en-US"/>
          </a:p>
        </p:txBody>
      </p:sp>
    </p:spTree>
    <p:extLst>
      <p:ext uri="{BB962C8B-B14F-4D97-AF65-F5344CB8AC3E}">
        <p14:creationId xmlns:p14="http://schemas.microsoft.com/office/powerpoint/2010/main" val="20085894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95B3D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497c95b2368c8af117c8dcf77339d23a">
  <xsd:schema xmlns:xsd="http://www.w3.org/2001/XMLSchema" xmlns:xs="http://www.w3.org/2001/XMLSchema" xmlns:p="http://schemas.microsoft.com/office/2006/metadata/properties" xmlns:ns2="a8b72882-1d02-4704-8464-4e9c6e9dc531" targetNamespace="http://schemas.microsoft.com/office/2006/metadata/properties" ma:root="true" ma:fieldsID="bdba2612be67019c42ca9ed5b3324280"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081F50-3DA6-4D69-9D3D-A10B3D72F48D}"/>
</file>

<file path=customXml/itemProps2.xml><?xml version="1.0" encoding="utf-8"?>
<ds:datastoreItem xmlns:ds="http://schemas.openxmlformats.org/officeDocument/2006/customXml" ds:itemID="{F3BD1914-73F5-4D70-97D0-DDEF645B9C43}"/>
</file>

<file path=customXml/itemProps3.xml><?xml version="1.0" encoding="utf-8"?>
<ds:datastoreItem xmlns:ds="http://schemas.openxmlformats.org/officeDocument/2006/customXml" ds:itemID="{D7BB48ED-BEEB-4B21-8AD7-17D675AFD71E}"/>
</file>

<file path=docProps/app.xml><?xml version="1.0" encoding="utf-8"?>
<Properties xmlns="http://schemas.openxmlformats.org/officeDocument/2006/extended-properties" xmlns:vt="http://schemas.openxmlformats.org/officeDocument/2006/docPropsVTypes">
  <Template>Solstice</Template>
  <TotalTime>16810</TotalTime>
  <Words>1519</Words>
  <Application>Microsoft Office PowerPoint</Application>
  <PresentationFormat>On-screen Show (4:3)</PresentationFormat>
  <Paragraphs>296</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Calibri</vt:lpstr>
      <vt:lpstr>Verdana</vt:lpstr>
      <vt:lpstr>Wingdings</vt:lpstr>
      <vt:lpstr>Wingdings 2</vt:lpstr>
      <vt:lpstr>Solstice</vt:lpstr>
      <vt:lpstr>   Local Program Real Estate 2019 Webinar Series Relocation in the Local Program Part 1 Relocation Updates Wednesday October 9, 2019   Trouble Shoot Issues Contact Call (414) 239-4156     Kassandra Walbrun, Statewide Relocation Facilitator Sarah Lamp, WisDOT Relocation Consultant Kerry Paruleski, Statewide LPREM  </vt:lpstr>
      <vt:lpstr>Housekeeping</vt:lpstr>
      <vt:lpstr>Manual Updates</vt:lpstr>
      <vt:lpstr>Use of Manuals in the Local Program</vt:lpstr>
      <vt:lpstr>Relocation in the Local Program</vt:lpstr>
      <vt:lpstr>Relocation Program Updates in the</vt:lpstr>
      <vt:lpstr>What’s new? EVERYTHING!!!!</vt:lpstr>
      <vt:lpstr>Start-up Meeting Agenda</vt:lpstr>
      <vt:lpstr>Monthly Relocation Spreadsheet</vt:lpstr>
      <vt:lpstr>Relocation Program Updates in the</vt:lpstr>
      <vt:lpstr>REPM Updates</vt:lpstr>
      <vt:lpstr>ACT 243 Changes</vt:lpstr>
      <vt:lpstr>1. Removed capped BRP payments for County and State projects and increased the maximum payments for local programs to $80,000 for tenants and $100,000 for owners  2. Added language that created a new category of eligibilities for businesses for “Reasonable Project Costs</vt:lpstr>
      <vt:lpstr>ACT 243 Changes</vt:lpstr>
      <vt:lpstr>ACT 243 Changes</vt:lpstr>
      <vt:lpstr>Consultant Policy Changes</vt:lpstr>
      <vt:lpstr>Relocation Assistance Specialist</vt:lpstr>
      <vt:lpstr>Relocation Assistance Specialist</vt:lpstr>
      <vt:lpstr>Relocation Assistance Specialist</vt:lpstr>
      <vt:lpstr>Relocation Assistance Specialist</vt:lpstr>
      <vt:lpstr>Relocation Assistance Specialist</vt:lpstr>
      <vt:lpstr>Expectations</vt:lpstr>
      <vt:lpstr>What if…</vt:lpstr>
      <vt:lpstr>Upcoming Training</vt:lpstr>
      <vt:lpstr>Contact Information</vt:lpstr>
      <vt:lpstr>PowerPoint Presentation</vt:lpstr>
      <vt:lpstr>Q &amp; A </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Teresa</dc:creator>
  <cp:lastModifiedBy>Michalski, Cynthia - DOT</cp:lastModifiedBy>
  <cp:revision>629</cp:revision>
  <cp:lastPrinted>2019-10-09T14:31:23Z</cp:lastPrinted>
  <dcterms:created xsi:type="dcterms:W3CDTF">2013-06-28T13:41:01Z</dcterms:created>
  <dcterms:modified xsi:type="dcterms:W3CDTF">2019-10-09T16:05:38Z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ies>
</file>