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4"/>
  </p:notesMasterIdLst>
  <p:handoutMasterIdLst>
    <p:handoutMasterId r:id="rId25"/>
  </p:handoutMasterIdLst>
  <p:sldIdLst>
    <p:sldId id="262" r:id="rId2"/>
    <p:sldId id="299" r:id="rId3"/>
    <p:sldId id="296" r:id="rId4"/>
    <p:sldId id="300" r:id="rId5"/>
    <p:sldId id="288" r:id="rId6"/>
    <p:sldId id="278" r:id="rId7"/>
    <p:sldId id="286" r:id="rId8"/>
    <p:sldId id="295" r:id="rId9"/>
    <p:sldId id="312" r:id="rId10"/>
    <p:sldId id="313" r:id="rId11"/>
    <p:sldId id="322" r:id="rId12"/>
    <p:sldId id="321" r:id="rId13"/>
    <p:sldId id="316" r:id="rId14"/>
    <p:sldId id="317" r:id="rId15"/>
    <p:sldId id="311" r:id="rId16"/>
    <p:sldId id="305" r:id="rId17"/>
    <p:sldId id="275" r:id="rId18"/>
    <p:sldId id="302" r:id="rId19"/>
    <p:sldId id="301" r:id="rId20"/>
    <p:sldId id="303" r:id="rId21"/>
    <p:sldId id="304" r:id="rId22"/>
    <p:sldId id="276"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gman, Daniel J - DOT" initials="BDJD" lastIdx="1" clrIdx="0">
    <p:extLst>
      <p:ext uri="{19B8F6BF-5375-455C-9EA6-DF929625EA0E}">
        <p15:presenceInfo xmlns:p15="http://schemas.microsoft.com/office/powerpoint/2012/main" userId="S::Daniel.Brugman@dot.wi.gov::6870885a-5bc3-45fd-ae17-78417bff3a1b" providerId="AD"/>
      </p:ext>
    </p:extLst>
  </p:cmAuthor>
  <p:cmAuthor id="2" name="Scopoline, Kevin M - DOT (BTO)" initials="SKMD(" lastIdx="4" clrIdx="1">
    <p:extLst>
      <p:ext uri="{19B8F6BF-5375-455C-9EA6-DF929625EA0E}">
        <p15:presenceInfo xmlns:p15="http://schemas.microsoft.com/office/powerpoint/2012/main" userId="S::KevinM.Scopoline@dot.wi.gov::4dc474b7-9805-4e4a-a73a-3ad34cacec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16A"/>
    <a:srgbClr val="A0284C"/>
    <a:srgbClr val="1E384B"/>
    <a:srgbClr val="D8B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74736" autoAdjust="0"/>
  </p:normalViewPr>
  <p:slideViewPr>
    <p:cSldViewPr snapToGrid="0">
      <p:cViewPr varScale="1">
        <p:scale>
          <a:sx n="85" d="100"/>
          <a:sy n="85" d="100"/>
        </p:scale>
        <p:origin x="129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IHSDM and WisDOT Safety Analyses</a:t>
            </a:r>
          </a:p>
        </p:txBody>
      </p:sp>
      <p:sp>
        <p:nvSpPr>
          <p:cNvPr id="3" name="Date Placeholder 2"/>
          <p:cNvSpPr>
            <a:spLocks noGrp="1"/>
          </p:cNvSpPr>
          <p:nvPr>
            <p:ph type="dt" sz="quarter" idx="1"/>
          </p:nvPr>
        </p:nvSpPr>
        <p:spPr>
          <a:xfrm>
            <a:off x="4143587" y="1"/>
            <a:ext cx="3169920" cy="481727"/>
          </a:xfrm>
          <a:prstGeom prst="rect">
            <a:avLst/>
          </a:prstGeom>
        </p:spPr>
        <p:txBody>
          <a:bodyPr vert="horz" lIns="96658" tIns="48329" rIns="96658" bIns="48329" rtlCol="0"/>
          <a:lstStyle>
            <a:lvl1pPr algn="r">
              <a:defRPr sz="1200"/>
            </a:lvl1pPr>
          </a:lstStyle>
          <a:p>
            <a:fld id="{6FB653D8-2837-4E35-9674-EDAFCB059B9D}" type="datetime1">
              <a:rPr lang="en-US" smtClean="0"/>
              <a:t>11/9/2022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8" tIns="48329" rIns="96658" bIns="48329" rtlCol="0" anchor="b"/>
          <a:lstStyle>
            <a:lvl1pPr algn="r">
              <a:defRPr sz="1200"/>
            </a:lvl1pPr>
          </a:lstStyle>
          <a:p>
            <a:fld id="{EF4D8AD4-E8FC-485C-BDDB-1134A2B67D3A}" type="slidenum">
              <a:rPr lang="en-US" smtClean="0"/>
              <a:t>‹#›</a:t>
            </a:fld>
            <a:endParaRPr lang="en-US"/>
          </a:p>
        </p:txBody>
      </p:sp>
    </p:spTree>
    <p:extLst>
      <p:ext uri="{BB962C8B-B14F-4D97-AF65-F5344CB8AC3E}">
        <p14:creationId xmlns:p14="http://schemas.microsoft.com/office/powerpoint/2010/main" val="42766277"/>
      </p:ext>
    </p:extLst>
  </p:cSld>
  <p:clrMap bg1="lt1" tx1="dk1" bg2="lt2" tx2="dk2" accent1="accent1" accent2="accent2" accent3="accent3" accent4="accent4" accent5="accent5" accent6="accent6" hlink="hlink" folHlink="folHlink"/>
  <p:hf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8:30:47.377"/>
    </inkml:context>
    <inkml:brush xml:id="br0">
      <inkml:brushProperty name="width" value="0.05" units="cm"/>
      <inkml:brushProperty name="height" value="0.05" units="cm"/>
    </inkml:brush>
  </inkml:definitions>
  <inkml:traceGroup>
    <inkml:annotationXML>
      <emma:emma xmlns:emma="http://www.w3.org/2003/04/emma" version="1.0">
        <emma:interpretation id="{EADC1F63-2E2F-4770-B0A2-BD74B931DB67}" emma:medium="tactile" emma:mode="ink">
          <msink:context xmlns:msink="http://schemas.microsoft.com/ink/2010/main" type="inkDrawing" rotatedBoundingBox="48782,4267 48782,4369 48767,4369 48767,4267" shapeName="Other"/>
        </emma:interpretation>
      </emma:emma>
    </inkml:annotationXML>
    <inkml:trace contextRef="#ctx0" brushRef="#br0">1 102 128,'0'0'192,"0"0"0,0 0 1,0 0-33,0 0-64,0 0 64,0 0-64,0 0-32,0-102 0,0 102 32,0 0-32,0 0-32,0 0 0,0 0 33,0 0-65,0 0 32,0 0-32,0 0-32,0 0 32,0 0-65,0 0-31,0 0-128,0 0-128,0 0-97,0 0 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IHSDM and WisDOT Safety Analyses</a:t>
            </a:r>
          </a:p>
        </p:txBody>
      </p:sp>
      <p:sp>
        <p:nvSpPr>
          <p:cNvPr id="3" name="Date Placeholder 2"/>
          <p:cNvSpPr>
            <a:spLocks noGrp="1"/>
          </p:cNvSpPr>
          <p:nvPr>
            <p:ph type="dt" idx="1"/>
          </p:nvPr>
        </p:nvSpPr>
        <p:spPr>
          <a:xfrm>
            <a:off x="4143587" y="1"/>
            <a:ext cx="3169920" cy="481727"/>
          </a:xfrm>
          <a:prstGeom prst="rect">
            <a:avLst/>
          </a:prstGeom>
        </p:spPr>
        <p:txBody>
          <a:bodyPr vert="horz" lIns="96658" tIns="48329" rIns="96658" bIns="48329" rtlCol="0"/>
          <a:lstStyle>
            <a:lvl1pPr algn="r">
              <a:defRPr sz="1200"/>
            </a:lvl1pPr>
          </a:lstStyle>
          <a:p>
            <a:fld id="{4EA5B570-4DB2-4F58-87B0-B99DEFDDD3F2}" type="datetime1">
              <a:rPr lang="en-US" smtClean="0"/>
              <a:t>11/9/2022</a:t>
            </a:fld>
            <a:endParaRPr lang="en-US"/>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8" tIns="48329" rIns="96658" bIns="48329" rtlCol="0" anchor="b"/>
          <a:lstStyle>
            <a:lvl1pPr algn="r">
              <a:defRPr sz="1200"/>
            </a:lvl1pPr>
          </a:lstStyle>
          <a:p>
            <a:fld id="{275C5B2A-C6C1-46CD-8323-5F37F4106C05}" type="slidenum">
              <a:rPr lang="en-US" smtClean="0"/>
              <a:t>‹#›</a:t>
            </a:fld>
            <a:endParaRPr lang="en-US"/>
          </a:p>
        </p:txBody>
      </p:sp>
    </p:spTree>
    <p:extLst>
      <p:ext uri="{BB962C8B-B14F-4D97-AF65-F5344CB8AC3E}">
        <p14:creationId xmlns:p14="http://schemas.microsoft.com/office/powerpoint/2010/main" val="301147048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will discuss the Safety Certification Process. </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a:t>
            </a:fld>
            <a:endParaRPr lang="en-US"/>
          </a:p>
        </p:txBody>
      </p:sp>
      <p:sp>
        <p:nvSpPr>
          <p:cNvPr id="7" name="Header Placeholder 6">
            <a:extLst>
              <a:ext uri="{FF2B5EF4-FFF2-40B4-BE49-F238E27FC236}">
                <a16:creationId xmlns:a16="http://schemas.microsoft.com/office/drawing/2014/main" id="{23BBA7FE-060C-42E9-95B4-945A7C2C16D9}"/>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DF7C4FE5-596C-42B4-84E1-387A155E8EF7}"/>
              </a:ext>
            </a:extLst>
          </p:cNvPr>
          <p:cNvSpPr>
            <a:spLocks noGrp="1"/>
          </p:cNvSpPr>
          <p:nvPr>
            <p:ph type="dt" idx="14"/>
          </p:nvPr>
        </p:nvSpPr>
        <p:spPr/>
        <p:txBody>
          <a:bodyPr/>
          <a:lstStyle/>
          <a:p>
            <a:fld id="{3D48B4F2-69EC-4B0C-9C09-8CABE3F9AECF}" type="datetime1">
              <a:rPr lang="en-US" smtClean="0"/>
              <a:t>11/9/2022</a:t>
            </a:fld>
            <a:endParaRPr lang="en-US"/>
          </a:p>
        </p:txBody>
      </p:sp>
    </p:spTree>
    <p:extLst>
      <p:ext uri="{BB962C8B-B14F-4D97-AF65-F5344CB8AC3E}">
        <p14:creationId xmlns:p14="http://schemas.microsoft.com/office/powerpoint/2010/main" val="95981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The first step in the SCP is the Network Screening for Safety Sites of Promise. Intersections use the Level of Service of Safety and segments use Crash Flags from Meta-Manager to identify safety sites of promise. Locations that are “flagged” by this network screening are investigated further since they are performing worse than their peers.</a:t>
            </a:r>
            <a:endParaRPr lang="en-US" dirty="0">
              <a:solidFill>
                <a:srgbClr val="FFFFFF"/>
              </a:solidFill>
              <a:effectLst/>
              <a:latin typeface="-apple-system"/>
            </a:endParaRPr>
          </a:p>
          <a:p>
            <a:pPr algn="l"/>
            <a:r>
              <a:rPr lang="en-US" dirty="0">
                <a:solidFill>
                  <a:srgbClr val="FFFFFF"/>
                </a:solidFill>
                <a:effectLst/>
                <a:latin typeface="-apple-system"/>
              </a:rPr>
              <a:t> </a:t>
            </a:r>
          </a:p>
          <a:p>
            <a:pPr algn="l"/>
            <a:r>
              <a:rPr lang="en-US" sz="1800" dirty="0">
                <a:solidFill>
                  <a:srgbClr val="FFFFFF"/>
                </a:solidFill>
                <a:effectLst/>
                <a:latin typeface="-apple-system"/>
              </a:rPr>
              <a:t>In the Diagnosis of Safety Sites of Promise step, for each flagged location, the analyst should confirm the correct information is used in the screening process, and then review the crash data and site conditions. Identifying crash trends and contributing factors is important when considering potential countermeasures to implement.</a:t>
            </a:r>
            <a:endParaRPr lang="en-US" dirty="0">
              <a:solidFill>
                <a:srgbClr val="FFFFFF"/>
              </a:solidFill>
              <a:effectLst/>
              <a:latin typeface="-apple-system"/>
            </a:endParaRP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10</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15936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The third step in the SCP is to identify potential countermeasures. For each location, the analyst should use the crash trend information and contributing factors when considering which countermeasures to pursue.</a:t>
            </a:r>
            <a:endParaRPr lang="en-US" dirty="0">
              <a:solidFill>
                <a:srgbClr val="FFFFFF"/>
              </a:solidFill>
              <a:effectLst/>
              <a:latin typeface="-apple-system"/>
            </a:endParaRPr>
          </a:p>
          <a:p>
            <a:pPr algn="l"/>
            <a:br>
              <a:rPr lang="en-US" dirty="0">
                <a:solidFill>
                  <a:srgbClr val="FFFFFF"/>
                </a:solidFill>
                <a:effectLst/>
                <a:latin typeface="-apple-system"/>
              </a:rPr>
            </a:br>
            <a:endParaRPr lang="en-US" dirty="0">
              <a:solidFill>
                <a:srgbClr val="FFFFFF"/>
              </a:solidFill>
              <a:effectLst/>
              <a:latin typeface="-apple-system"/>
            </a:endParaRPr>
          </a:p>
          <a:p>
            <a:pPr algn="l"/>
            <a:r>
              <a:rPr lang="en-US" sz="1800" dirty="0">
                <a:solidFill>
                  <a:srgbClr val="FFFFFF"/>
                </a:solidFill>
                <a:effectLst/>
                <a:latin typeface="-apple-system"/>
              </a:rPr>
              <a:t>If a change in traffic control is considered, an Intersection Control Evaluation (ICE) report will need to be completed.</a:t>
            </a:r>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fld id="{275C5B2A-C6C1-46CD-8323-5F37F4106C05}" type="slidenum">
              <a:rPr lang="en-US" smtClean="0"/>
              <a:t>11</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01712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Once countermeasures are proposed, they are evaluated based on safety performance and cost in the fourth step of the SCP. To determine the safety benefits for each alternative, the correct analysis method needs to be utilized. Per the HSM, the same analysis method must be used for </a:t>
            </a:r>
            <a:r>
              <a:rPr lang="en-US" sz="1800" u="sng" dirty="0">
                <a:solidFill>
                  <a:srgbClr val="FFFFFF"/>
                </a:solidFill>
                <a:effectLst/>
                <a:latin typeface="-apple-system"/>
              </a:rPr>
              <a:t>all</a:t>
            </a:r>
            <a:r>
              <a:rPr lang="en-US" dirty="0">
                <a:solidFill>
                  <a:srgbClr val="FFFFFF"/>
                </a:solidFill>
                <a:effectLst/>
                <a:latin typeface="-apple-system"/>
              </a:rPr>
              <a:t> </a:t>
            </a:r>
            <a:r>
              <a:rPr lang="en-US" sz="1800" dirty="0">
                <a:solidFill>
                  <a:srgbClr val="FFFFFF"/>
                </a:solidFill>
                <a:effectLst/>
                <a:latin typeface="-apple-system"/>
              </a:rPr>
              <a:t>alternatives. This should be the most reliable method available.</a:t>
            </a:r>
            <a:r>
              <a:rPr lang="en-US" dirty="0">
                <a:solidFill>
                  <a:srgbClr val="FFFFFF"/>
                </a:solidFill>
                <a:effectLst/>
                <a:latin typeface="-apple-system"/>
              </a:rPr>
              <a:t> </a:t>
            </a:r>
            <a:r>
              <a:rPr lang="en-US" sz="1800" dirty="0">
                <a:solidFill>
                  <a:srgbClr val="FFFFFF"/>
                </a:solidFill>
                <a:effectLst/>
                <a:latin typeface="-apple-system"/>
              </a:rPr>
              <a:t>Additionally,</a:t>
            </a:r>
            <a:r>
              <a:rPr lang="en-US" dirty="0">
                <a:solidFill>
                  <a:srgbClr val="FFFFFF"/>
                </a:solidFill>
                <a:effectLst/>
                <a:latin typeface="-apple-system"/>
              </a:rPr>
              <a:t> </a:t>
            </a:r>
            <a:r>
              <a:rPr lang="en-US" sz="1800" dirty="0">
                <a:solidFill>
                  <a:srgbClr val="FFFFFF"/>
                </a:solidFill>
                <a:effectLst/>
                <a:latin typeface="-apple-system"/>
              </a:rPr>
              <a:t>all alternatives are compared to the lowest cost alternative, which is typically the alternative which perpetuates the existing, or base, conditions.</a:t>
            </a:r>
            <a:endParaRPr lang="en-US" dirty="0">
              <a:solidFill>
                <a:srgbClr val="FFFFFF"/>
              </a:solidFill>
              <a:effectLst/>
              <a:latin typeface="-apple-system"/>
            </a:endParaRPr>
          </a:p>
          <a:p>
            <a:pPr algn="l"/>
            <a:endParaRPr lang="en-US" dirty="0">
              <a:solidFill>
                <a:srgbClr val="FFFFFF"/>
              </a:solidFill>
              <a:effectLst/>
              <a:latin typeface="-apple-system"/>
            </a:endParaRPr>
          </a:p>
          <a:p>
            <a:pPr algn="l"/>
            <a:r>
              <a:rPr lang="en-US" sz="1800" dirty="0">
                <a:solidFill>
                  <a:srgbClr val="FFFFFF"/>
                </a:solidFill>
                <a:effectLst/>
                <a:latin typeface="-apple-system"/>
              </a:rPr>
              <a:t>All alternatives that have a positive safety benefit-cost ratio, which is any value greater than zero, are considered reasonable. Those alternatives with a safety benefit-cost ratio greater than one are economically justified. For alternatives investigated that are not identified as a Safety Site of Promise, a benefit-cost ratio of greater than 2.0 is required to economically justify the improvement from a safety perspective.</a:t>
            </a:r>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fld id="{275C5B2A-C6C1-46CD-8323-5F37F4106C05}" type="slidenum">
              <a:rPr lang="en-US" smtClean="0"/>
              <a:t>12</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2721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in the SCP is to document all the data, diagrams, and findings in the Safety and Operations Certification Document, or SOCD. It is recommended that as information is gathered it is placed in the document instead of waiting until the end.</a:t>
            </a:r>
          </a:p>
          <a:p>
            <a:endParaRPr lang="en-US" dirty="0"/>
          </a:p>
          <a:p>
            <a:r>
              <a:rPr lang="en-US" dirty="0"/>
              <a:t>The Safety and Operations Certification Document does not select a final alternative, as safety is one component of the decision-making process. Instead, it is a summary of the safety considerations for the project and is utilized in the Final Scope Certification (FSC). This document may also contain operational information if the OCP is completed.</a:t>
            </a:r>
          </a:p>
        </p:txBody>
      </p:sp>
      <p:sp>
        <p:nvSpPr>
          <p:cNvPr id="6" name="Slide Number Placeholder 5"/>
          <p:cNvSpPr>
            <a:spLocks noGrp="1"/>
          </p:cNvSpPr>
          <p:nvPr>
            <p:ph type="sldNum" sz="quarter" idx="12"/>
          </p:nvPr>
        </p:nvSpPr>
        <p:spPr/>
        <p:txBody>
          <a:bodyPr/>
          <a:lstStyle/>
          <a:p>
            <a:fld id="{275C5B2A-C6C1-46CD-8323-5F37F4106C05}" type="slidenum">
              <a:rPr lang="en-US" smtClean="0"/>
              <a:t>13</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98932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documenting the results of the analysis, it is important to understand there is nuance to the crash values reported.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some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one looks at the safety benefit-cost ratio. Doubling up the stop signs yields the best safety benefit-cost ratio. This is due to a very low cost for the benefit it provides. The roundabout provides a larger safety benefit, although at a higher cost, which is why it has a lower safety benefit-cost ratio. Depending on the purpose and need of the project, either alternative could be correct to implement. This information should be carried forward into the FSC where additional data can be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example, alternative one has fewer total crashes, property damage only crashes, and combined fatal and injury crashes when compared to the alternative two. However, the second alternative has fewer fatal crashes, injury A crashes, and injury B crashes. This reduction in the more serious injury and fatal crash types is likely a safer alternative even though the total number of crashes is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examples illustrate the need to understand the complete safety picture, not just one or two numbers.</a:t>
            </a:r>
          </a:p>
        </p:txBody>
      </p:sp>
      <p:sp>
        <p:nvSpPr>
          <p:cNvPr id="6" name="Slide Number Placeholder 5"/>
          <p:cNvSpPr>
            <a:spLocks noGrp="1"/>
          </p:cNvSpPr>
          <p:nvPr>
            <p:ph type="sldNum" sz="quarter" idx="12"/>
          </p:nvPr>
        </p:nvSpPr>
        <p:spPr/>
        <p:txBody>
          <a:bodyPr/>
          <a:lstStyle/>
          <a:p>
            <a:fld id="{275C5B2A-C6C1-46CD-8323-5F37F4106C05}" type="slidenum">
              <a:rPr lang="en-US" smtClean="0"/>
              <a:t>14</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97143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Bureau of Traffic Operations’ role in the SCP?</a:t>
            </a:r>
          </a:p>
        </p:txBody>
      </p:sp>
      <p:sp>
        <p:nvSpPr>
          <p:cNvPr id="6" name="Slide Number Placeholder 5"/>
          <p:cNvSpPr>
            <a:spLocks noGrp="1"/>
          </p:cNvSpPr>
          <p:nvPr>
            <p:ph type="sldNum" sz="quarter" idx="12"/>
          </p:nvPr>
        </p:nvSpPr>
        <p:spPr/>
        <p:txBody>
          <a:bodyPr/>
          <a:lstStyle/>
          <a:p>
            <a:fld id="{275C5B2A-C6C1-46CD-8323-5F37F4106C05}" type="slidenum">
              <a:rPr lang="en-US" smtClean="0"/>
              <a:t>15</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898799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Bureau of Traffic Operations is to maintain the SCP policy and update safety analysis tools as needed. These tools are periodically updated to incorporate newer volume information, crash information. When new Safety Performance Functions are developed nationally, BTO calibrates them using Wisconsin specific data, so they are more representative of Wisconsin roadways. Crash costs are also updated periodically to account for inflation and other trends.</a:t>
            </a:r>
          </a:p>
          <a:p>
            <a:endParaRPr lang="en-US" dirty="0"/>
          </a:p>
          <a:p>
            <a:r>
              <a:rPr lang="en-US" dirty="0"/>
              <a:t>Updates to software packages are be coordinated with BITS and pushed to WisDOT computers. External partners can access the updated files on the WisDOT webpage, shown on the next slide.</a:t>
            </a:r>
          </a:p>
          <a:p>
            <a:endParaRPr lang="en-US" dirty="0"/>
          </a:p>
          <a:p>
            <a:r>
              <a:rPr lang="en-US" dirty="0"/>
              <a:t>When a Safety and Operations Certification Document (SOCD) is produced where at least one Safety Site of Promises performs step 4, Safety Evaluation and Economic Appraisal of Alternatives, the SOCD is sent to BTO for review and BTO approval is required. BTO’s responsibility is to verify that the SCP policy was followed and documented correctly. It is the responsibility of the analyst and Region to review the inputs and data.</a:t>
            </a:r>
          </a:p>
        </p:txBody>
      </p:sp>
      <p:sp>
        <p:nvSpPr>
          <p:cNvPr id="6" name="Slide Number Placeholder 5"/>
          <p:cNvSpPr>
            <a:spLocks noGrp="1"/>
          </p:cNvSpPr>
          <p:nvPr>
            <p:ph type="sldNum" sz="quarter" idx="12"/>
          </p:nvPr>
        </p:nvSpPr>
        <p:spPr/>
        <p:txBody>
          <a:bodyPr/>
          <a:lstStyle/>
          <a:p>
            <a:fld id="{275C5B2A-C6C1-46CD-8323-5F37F4106C05}" type="slidenum">
              <a:rPr lang="en-US" smtClean="0"/>
              <a:t>16</a:t>
            </a:fld>
            <a:endParaRPr lang="en-US"/>
          </a:p>
        </p:txBody>
      </p:sp>
      <p:sp>
        <p:nvSpPr>
          <p:cNvPr id="7" name="Header Placeholder 6">
            <a:extLst>
              <a:ext uri="{FF2B5EF4-FFF2-40B4-BE49-F238E27FC236}">
                <a16:creationId xmlns:a16="http://schemas.microsoft.com/office/drawing/2014/main" id="{C3D2FB15-305D-441B-A2D6-6672FF68551C}"/>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8C3F26E3-7222-4705-B616-3DD6C4415445}"/>
              </a:ext>
            </a:extLst>
          </p:cNvPr>
          <p:cNvSpPr>
            <a:spLocks noGrp="1"/>
          </p:cNvSpPr>
          <p:nvPr>
            <p:ph type="dt" idx="14"/>
          </p:nvPr>
        </p:nvSpPr>
        <p:spPr/>
        <p:txBody>
          <a:bodyPr/>
          <a:lstStyle/>
          <a:p>
            <a:fld id="{87C8E346-BC1C-40EC-B470-3504A5C266CB}" type="datetime1">
              <a:rPr lang="en-US" smtClean="0"/>
              <a:t>11/9/2022</a:t>
            </a:fld>
            <a:endParaRPr lang="en-US"/>
          </a:p>
        </p:txBody>
      </p:sp>
    </p:spTree>
    <p:extLst>
      <p:ext uri="{BB962C8B-B14F-4D97-AF65-F5344CB8AC3E}">
        <p14:creationId xmlns:p14="http://schemas.microsoft.com/office/powerpoint/2010/main" val="2103391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is defined in FDM 11-38. In addition to this, the WisDOT webpage for Traffic Operation Manuals contains templates, configuration files, training materials, and examples. </a:t>
            </a:r>
          </a:p>
        </p:txBody>
      </p:sp>
      <p:sp>
        <p:nvSpPr>
          <p:cNvPr id="6" name="Slide Number Placeholder 5"/>
          <p:cNvSpPr>
            <a:spLocks noGrp="1"/>
          </p:cNvSpPr>
          <p:nvPr>
            <p:ph type="sldNum" sz="quarter" idx="12"/>
          </p:nvPr>
        </p:nvSpPr>
        <p:spPr/>
        <p:txBody>
          <a:bodyPr/>
          <a:lstStyle/>
          <a:p>
            <a:fld id="{275C5B2A-C6C1-46CD-8323-5F37F4106C05}" type="slidenum">
              <a:rPr lang="en-US" smtClean="0"/>
              <a:t>17</a:t>
            </a:fld>
            <a:endParaRPr lang="en-US"/>
          </a:p>
        </p:txBody>
      </p:sp>
      <p:sp>
        <p:nvSpPr>
          <p:cNvPr id="7" name="Header Placeholder 6">
            <a:extLst>
              <a:ext uri="{FF2B5EF4-FFF2-40B4-BE49-F238E27FC236}">
                <a16:creationId xmlns:a16="http://schemas.microsoft.com/office/drawing/2014/main" id="{DE937F64-8465-4B06-9E6A-F430DAC7A041}"/>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41EE1E3E-DF43-413F-97BE-9809F2149078}"/>
              </a:ext>
            </a:extLst>
          </p:cNvPr>
          <p:cNvSpPr>
            <a:spLocks noGrp="1"/>
          </p:cNvSpPr>
          <p:nvPr>
            <p:ph type="dt" idx="14"/>
          </p:nvPr>
        </p:nvSpPr>
        <p:spPr/>
        <p:txBody>
          <a:bodyPr/>
          <a:lstStyle/>
          <a:p>
            <a:fld id="{FC834386-562D-4BBE-B6DD-87DD23B306A2}" type="datetime1">
              <a:rPr lang="en-US" smtClean="0"/>
              <a:t>11/9/2022</a:t>
            </a:fld>
            <a:endParaRPr lang="en-US"/>
          </a:p>
        </p:txBody>
      </p:sp>
    </p:spTree>
    <p:extLst>
      <p:ext uri="{BB962C8B-B14F-4D97-AF65-F5344CB8AC3E}">
        <p14:creationId xmlns:p14="http://schemas.microsoft.com/office/powerpoint/2010/main" val="447859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discuss how the Safety Certification Process may interact with the Intersection Control Evaluation process and the Highway Safety Improvement Program. These processes are independent of the Safety Certification Process but may overlap with the SCP at various steps.</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18</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854226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r>
              <a:rPr lang="en-US" dirty="0"/>
              <a:t>The Intersection Control Evaluation Process, or ICE, is required on state highway projects when a new or change to existing traffic control or configuration is considered. Examples of this include converting a stop-controlled intersection to a roundabout or converting an at-grade </a:t>
            </a:r>
            <a:r>
              <a:rPr lang="en-US"/>
              <a:t>intersection to </a:t>
            </a:r>
            <a:r>
              <a:rPr lang="en-US" dirty="0"/>
              <a:t>an interchange.</a:t>
            </a:r>
          </a:p>
          <a:p>
            <a:pPr lvl="1">
              <a:spcAft>
                <a:spcPts val="600"/>
              </a:spcAft>
              <a:buClr>
                <a:srgbClr val="0070C0"/>
              </a:buClr>
            </a:pPr>
            <a:endParaRPr lang="en-US" dirty="0"/>
          </a:p>
          <a:p>
            <a:pPr lvl="1">
              <a:spcAft>
                <a:spcPts val="600"/>
              </a:spcAft>
              <a:buClr>
                <a:srgbClr val="0070C0"/>
              </a:buClr>
            </a:pPr>
            <a:r>
              <a:rPr lang="en-US" dirty="0"/>
              <a:t>Other triggers for this process include access or median restrictions or offsetting an intersection.</a:t>
            </a:r>
          </a:p>
          <a:p>
            <a:pPr lvl="1">
              <a:spcAft>
                <a:spcPts val="600"/>
              </a:spcAft>
              <a:buClr>
                <a:srgbClr val="0070C0"/>
              </a:buClr>
            </a:pPr>
            <a:endParaRPr lang="en-US" dirty="0"/>
          </a:p>
          <a:p>
            <a:pPr lvl="1">
              <a:spcAft>
                <a:spcPts val="600"/>
              </a:spcAft>
              <a:buClr>
                <a:srgbClr val="0070C0"/>
              </a:buClr>
            </a:pPr>
            <a:r>
              <a:rPr lang="en-US" dirty="0"/>
              <a:t>The ICE Process interacts with the Safety Certification Process when these types of changes are investigated as potential countermeasures. Once sites of promise with proposed alternatives meeting these criteria are identified within the SCP, it is recommended to complete the ICE process prior to performing the safety analysis . The ICE process will confirm which proposed alternatives fulfil the purpose and need and move on in the improvement project process. In some cases, removing alternatives from consideration which reduces the number of alternatives analyzed in the Safety Certification Process.</a:t>
            </a:r>
          </a:p>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19</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82324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will cover the background and purpose of the Safety Certification process, the interaction with other safety programs and functions within the Department, and a brief description of the steps and procedures.</a:t>
            </a:r>
          </a:p>
        </p:txBody>
      </p:sp>
      <p:sp>
        <p:nvSpPr>
          <p:cNvPr id="6" name="Slide Number Placeholder 5"/>
          <p:cNvSpPr>
            <a:spLocks noGrp="1"/>
          </p:cNvSpPr>
          <p:nvPr>
            <p:ph type="sldNum" sz="quarter" idx="12"/>
          </p:nvPr>
        </p:nvSpPr>
        <p:spPr/>
        <p:txBody>
          <a:bodyPr/>
          <a:lstStyle/>
          <a:p>
            <a:fld id="{275C5B2A-C6C1-46CD-8323-5F37F4106C05}" type="slidenum">
              <a:rPr lang="en-US" smtClean="0"/>
              <a:t>2</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24902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r>
              <a:rPr lang="en-US" dirty="0"/>
              <a:t>The Highway Safety Improvement Program, H-S-I-P, commonly referred to as hiss-sip, is a separate and independent process from the SCP.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 core federal aid program which has a goal of reducing fatal and serious injury crashes on all roadways: local and state.  </a:t>
            </a:r>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20</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70205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r>
              <a:rPr lang="en-US" dirty="0"/>
              <a:t>The Highway Safety Improvement Program has two potential scenarios that interact with the SCP. The first is when an improvement project is loaded into the program. This project undergoes the Safety Certification Process which screens the project for locations experiencing crash issues. Locations identified through this process, or brought forward by other areas or concerns, may be eligible to receive HSIP funding to make safety improvements. A Region may choose to submit a countermeasure for HSIP funding to make proposed improvements investigated within the SCP. In this situation, both the Safety Certification Process and HSIP process need to be followed and HSIP acts as a funding mechanism which is tied to the improvement project.</a:t>
            </a:r>
          </a:p>
          <a:p>
            <a:pPr lvl="1">
              <a:spcAft>
                <a:spcPts val="600"/>
              </a:spcAft>
              <a:buClr>
                <a:srgbClr val="0070C0"/>
              </a:buClr>
            </a:pPr>
            <a:endParaRPr lang="en-US" dirty="0"/>
          </a:p>
          <a:p>
            <a:pPr lvl="1">
              <a:spcAft>
                <a:spcPts val="600"/>
              </a:spcAft>
              <a:buClr>
                <a:srgbClr val="0070C0"/>
              </a:buClr>
            </a:pPr>
            <a:r>
              <a:rPr lang="en-US" dirty="0"/>
              <a:t>The second scenario is when a project is identified through an existing safety issue or brought forward by other stakeholders. In this situation, an immediate need is identified which originates outside of an upcoming improvement project. A Region or local municipality may submit a proposed project for HSIP funding. If approved, these standalone projects would not be required to follow the Safety Certification Process, as they originated outside of the improvement project and the purpose and need is defined. For these situations, the HSIP application would be the safety documentation for the project.</a:t>
            </a:r>
          </a:p>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21</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670324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regarding the Safety Certification Process, please contact BTO by </a:t>
            </a:r>
            <a:r>
              <a:rPr lang="en-US"/>
              <a:t>emailing them</a:t>
            </a:r>
            <a:endParaRPr lang="en-US" dirty="0"/>
          </a:p>
        </p:txBody>
      </p:sp>
      <p:sp>
        <p:nvSpPr>
          <p:cNvPr id="4" name="Header Placeholder 3"/>
          <p:cNvSpPr>
            <a:spLocks noGrp="1"/>
          </p:cNvSpPr>
          <p:nvPr>
            <p:ph type="hdr" sz="quarter"/>
          </p:nvPr>
        </p:nvSpPr>
        <p:spPr/>
        <p:txBody>
          <a:bodyPr/>
          <a:lstStyle/>
          <a:p>
            <a:r>
              <a:rPr lang="en-US"/>
              <a:t>IHSDM and WisDOT Safety Analyses</a:t>
            </a:r>
          </a:p>
        </p:txBody>
      </p:sp>
      <p:sp>
        <p:nvSpPr>
          <p:cNvPr id="5" name="Date Placeholder 4"/>
          <p:cNvSpPr>
            <a:spLocks noGrp="1"/>
          </p:cNvSpPr>
          <p:nvPr>
            <p:ph type="dt" idx="1"/>
          </p:nvPr>
        </p:nvSpPr>
        <p:spPr/>
        <p:txBody>
          <a:bodyPr/>
          <a:lstStyle/>
          <a:p>
            <a:fld id="{4EA5B570-4DB2-4F58-87B0-B99DEFDDD3F2}" type="datetime1">
              <a:rPr lang="en-US" smtClean="0"/>
              <a:t>11/9/2022</a:t>
            </a:fld>
            <a:endParaRPr lang="en-US"/>
          </a:p>
        </p:txBody>
      </p:sp>
      <p:sp>
        <p:nvSpPr>
          <p:cNvPr id="6" name="Slide Number Placeholder 5"/>
          <p:cNvSpPr>
            <a:spLocks noGrp="1"/>
          </p:cNvSpPr>
          <p:nvPr>
            <p:ph type="sldNum" sz="quarter" idx="5"/>
          </p:nvPr>
        </p:nvSpPr>
        <p:spPr/>
        <p:txBody>
          <a:bodyPr/>
          <a:lstStyle/>
          <a:p>
            <a:fld id="{275C5B2A-C6C1-46CD-8323-5F37F4106C05}" type="slidenum">
              <a:rPr lang="en-US" smtClean="0"/>
              <a:t>22</a:t>
            </a:fld>
            <a:endParaRPr lang="en-US"/>
          </a:p>
        </p:txBody>
      </p:sp>
    </p:spTree>
    <p:extLst>
      <p:ext uri="{BB962C8B-B14F-4D97-AF65-F5344CB8AC3E}">
        <p14:creationId xmlns:p14="http://schemas.microsoft.com/office/powerpoint/2010/main" val="424055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the Department have this process?</a:t>
            </a:r>
          </a:p>
        </p:txBody>
      </p:sp>
      <p:sp>
        <p:nvSpPr>
          <p:cNvPr id="6" name="Slide Number Placeholder 5"/>
          <p:cNvSpPr>
            <a:spLocks noGrp="1"/>
          </p:cNvSpPr>
          <p:nvPr>
            <p:ph type="sldNum" sz="quarter" idx="12"/>
          </p:nvPr>
        </p:nvSpPr>
        <p:spPr/>
        <p:txBody>
          <a:bodyPr/>
          <a:lstStyle/>
          <a:p>
            <a:fld id="{275C5B2A-C6C1-46CD-8323-5F37F4106C05}" type="slidenum">
              <a:rPr lang="en-US" smtClean="0"/>
              <a:t>3</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3578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or SCP, is defined in the Facilities Development Manual chapter 11-38. The Department is continuously balancing fiscal constraints with competing highway needs. This process was created to implement a performance-based practical design approach as part of the Department’s asset management philosophy. This approach helps with decision making by encouraging engineering solutions in areas of need, rather than reliance on maximum or desirable values found in design specifications, also referred to as nominal safety. Using this approach ties into the performance measures by targeting locations of need with improvements that demonstrate a positive return on investment from a safety perspective. This process exercises engineering judgement to address the purpose and need of a project and considers both the short and long-term goals of a project.</a:t>
            </a:r>
          </a:p>
        </p:txBody>
      </p:sp>
      <p:sp>
        <p:nvSpPr>
          <p:cNvPr id="6" name="Slide Number Placeholder 5"/>
          <p:cNvSpPr>
            <a:spLocks noGrp="1"/>
          </p:cNvSpPr>
          <p:nvPr>
            <p:ph type="sldNum" sz="quarter" idx="12"/>
          </p:nvPr>
        </p:nvSpPr>
        <p:spPr/>
        <p:txBody>
          <a:bodyPr/>
          <a:lstStyle/>
          <a:p>
            <a:fld id="{275C5B2A-C6C1-46CD-8323-5F37F4106C05}" type="slidenum">
              <a:rPr lang="en-US" smtClean="0"/>
              <a:t>4</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33113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uses a data-driven approach to quantify the safety component of a project. This involves using tools which evaluate the current and future safety performance of a roadway which compares the cost of crashes to the construction cost of an improvement. These tools use predictive crash modeling to determine the number and severity of crashes for each project alternative. Predictive crash modeling evaluates the safety of a project and does not evaluate other factors such as operations, vehicle travel time, delay, maintenance cost, or environmental factors. By quantifying safety, independent of these other factors, it allows the Department to target and prioritize investments with more confidence which can reduce severe injury crashes. </a:t>
            </a:r>
          </a:p>
        </p:txBody>
      </p:sp>
      <p:sp>
        <p:nvSpPr>
          <p:cNvPr id="6" name="Slide Number Placeholder 5"/>
          <p:cNvSpPr>
            <a:spLocks noGrp="1"/>
          </p:cNvSpPr>
          <p:nvPr>
            <p:ph type="sldNum" sz="quarter" idx="12"/>
          </p:nvPr>
        </p:nvSpPr>
        <p:spPr/>
        <p:txBody>
          <a:bodyPr/>
          <a:lstStyle/>
          <a:p>
            <a:fld id="{275C5B2A-C6C1-46CD-8323-5F37F4106C05}" type="slidenum">
              <a:rPr lang="en-US" smtClean="0"/>
              <a:t>5</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801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r>
              <a:rPr lang="en-US" dirty="0"/>
              <a:t>The Safety Certification Process was created to ensure that identifying safety needs is completed early in the project development process to assist the Department in identifying the purpose and need of a project. This process identifies locations on the state highway network that have the highest potential for crash reduction. These locations are investigated for safety countermeasures based on existing crash trends and the safety benefits are quantified to determine the impacts of the reviewed countermeasures. By completing these steps, it provides a consistent approach to performing an analysis which increases the reliability of safety analyses and avoids unnecessary expenditures for improvements that aren’t needed. </a:t>
            </a:r>
          </a:p>
        </p:txBody>
      </p:sp>
      <p:sp>
        <p:nvSpPr>
          <p:cNvPr id="6" name="Slide Number Placeholder 5"/>
          <p:cNvSpPr>
            <a:spLocks noGrp="1"/>
          </p:cNvSpPr>
          <p:nvPr>
            <p:ph type="sldNum" sz="quarter" idx="12"/>
          </p:nvPr>
        </p:nvSpPr>
        <p:spPr/>
        <p:txBody>
          <a:bodyPr/>
          <a:lstStyle/>
          <a:p>
            <a:fld id="{275C5B2A-C6C1-46CD-8323-5F37F4106C05}" type="slidenum">
              <a:rPr lang="en-US" smtClean="0"/>
              <a:t>6</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74623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does this process need to be completed? The Safety Certification Process is required for most projects, as identified by the improvement concept code in FDM 11-1 Attachment 10.1. Some work types are exempt from the process, such as preservation, bridge, and emergency projects. Also exempt from the SCP are projects that have a Modernization Improvement Strategy as these projects construct facilities to the upper end of design criteria.</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7</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15038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SCP steps.</a:t>
            </a:r>
          </a:p>
        </p:txBody>
      </p:sp>
      <p:sp>
        <p:nvSpPr>
          <p:cNvPr id="6" name="Slide Number Placeholder 5"/>
          <p:cNvSpPr>
            <a:spLocks noGrp="1"/>
          </p:cNvSpPr>
          <p:nvPr>
            <p:ph type="sldNum" sz="quarter" idx="12"/>
          </p:nvPr>
        </p:nvSpPr>
        <p:spPr/>
        <p:txBody>
          <a:bodyPr/>
          <a:lstStyle/>
          <a:p>
            <a:fld id="{275C5B2A-C6C1-46CD-8323-5F37F4106C05}" type="slidenum">
              <a:rPr lang="en-US" smtClean="0"/>
              <a:t>8</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50114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FFFF"/>
                </a:solidFill>
                <a:effectLst/>
                <a:latin typeface="-apple-system"/>
              </a:rPr>
              <a:t>The American Association of State Highway and Transportation Officials’ Highway Safety Manual (HSM) was released in 2010. This manual contains the Roadway Safety Management Process which agencies can use to implement a continuous approach to safety. The SCP implements components of the Roadway Safety Management Process by performing the five steps outlined on the slide.</a:t>
            </a:r>
            <a:endParaRPr lang="en-US" dirty="0"/>
          </a:p>
        </p:txBody>
      </p:sp>
      <p:sp>
        <p:nvSpPr>
          <p:cNvPr id="4" name="Header Placeholder 3"/>
          <p:cNvSpPr>
            <a:spLocks noGrp="1"/>
          </p:cNvSpPr>
          <p:nvPr>
            <p:ph type="hdr" sz="quarter"/>
          </p:nvPr>
        </p:nvSpPr>
        <p:spPr/>
        <p:txBody>
          <a:bodyPr/>
          <a:lstStyle/>
          <a:p>
            <a:r>
              <a:rPr lang="en-US"/>
              <a:t>IHSDM and WisDOT Safety Analyses</a:t>
            </a:r>
          </a:p>
        </p:txBody>
      </p:sp>
      <p:sp>
        <p:nvSpPr>
          <p:cNvPr id="5" name="Date Placeholder 4"/>
          <p:cNvSpPr>
            <a:spLocks noGrp="1"/>
          </p:cNvSpPr>
          <p:nvPr>
            <p:ph type="dt" idx="1"/>
          </p:nvPr>
        </p:nvSpPr>
        <p:spPr/>
        <p:txBody>
          <a:bodyPr/>
          <a:lstStyle/>
          <a:p>
            <a:fld id="{4EA5B570-4DB2-4F58-87B0-B99DEFDDD3F2}" type="datetime1">
              <a:rPr lang="en-US" smtClean="0"/>
              <a:t>11/9/2022</a:t>
            </a:fld>
            <a:endParaRPr lang="en-US"/>
          </a:p>
        </p:txBody>
      </p:sp>
      <p:sp>
        <p:nvSpPr>
          <p:cNvPr id="6" name="Slide Number Placeholder 5"/>
          <p:cNvSpPr>
            <a:spLocks noGrp="1"/>
          </p:cNvSpPr>
          <p:nvPr>
            <p:ph type="sldNum" sz="quarter" idx="5"/>
          </p:nvPr>
        </p:nvSpPr>
        <p:spPr/>
        <p:txBody>
          <a:bodyPr/>
          <a:lstStyle/>
          <a:p>
            <a:fld id="{275C5B2A-C6C1-46CD-8323-5F37F4106C05}" type="slidenum">
              <a:rPr lang="en-US" smtClean="0"/>
              <a:t>9</a:t>
            </a:fld>
            <a:endParaRPr lang="en-US"/>
          </a:p>
        </p:txBody>
      </p:sp>
    </p:spTree>
    <p:extLst>
      <p:ext uri="{BB962C8B-B14F-4D97-AF65-F5344CB8AC3E}">
        <p14:creationId xmlns:p14="http://schemas.microsoft.com/office/powerpoint/2010/main" val="1241697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8" name="Text Placeholder 14"/>
          <p:cNvSpPr>
            <a:spLocks noGrp="1"/>
          </p:cNvSpPr>
          <p:nvPr>
            <p:ph type="body" sz="quarter" idx="10" hasCustomPrompt="1"/>
          </p:nvPr>
        </p:nvSpPr>
        <p:spPr>
          <a:xfrm>
            <a:off x="594360" y="2163236"/>
            <a:ext cx="109728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9" name="Text Placeholder 17"/>
          <p:cNvSpPr>
            <a:spLocks noGrp="1"/>
          </p:cNvSpPr>
          <p:nvPr>
            <p:ph type="body" sz="quarter" idx="11" hasCustomPrompt="1"/>
          </p:nvPr>
        </p:nvSpPr>
        <p:spPr>
          <a:xfrm>
            <a:off x="594360" y="2730496"/>
            <a:ext cx="10972800" cy="548640"/>
          </a:xfrm>
          <a:prstGeom prst="rect">
            <a:avLst/>
          </a:prstGeom>
        </p:spPr>
        <p:txBody>
          <a:bodyPr lIns="0" tIns="0" rIns="0" bIns="0" anchor="t" anchorCtr="0"/>
          <a:lstStyle>
            <a:lvl1pPr marL="0" indent="0" algn="ctr">
              <a:lnSpc>
                <a:spcPts val="4200"/>
              </a:lnSpc>
              <a:buNone/>
              <a:defRPr sz="4000" spc="100" baseline="0">
                <a:solidFill>
                  <a:srgbClr val="A0284C"/>
                </a:solidFill>
                <a:latin typeface="Arial Narrow" panose="020B0606020202030204" pitchFamily="34" charset="0"/>
              </a:defRPr>
            </a:lvl1pPr>
          </a:lstStyle>
          <a:p>
            <a:pPr lvl="0"/>
            <a:r>
              <a:rPr lang="en-US" dirty="0"/>
              <a:t>Title of Presenter</a:t>
            </a:r>
          </a:p>
        </p:txBody>
      </p:sp>
      <p:sp>
        <p:nvSpPr>
          <p:cNvPr id="10" name="Text Placeholder 19"/>
          <p:cNvSpPr>
            <a:spLocks noGrp="1"/>
          </p:cNvSpPr>
          <p:nvPr>
            <p:ph type="body" sz="quarter" idx="12" hasCustomPrompt="1"/>
          </p:nvPr>
        </p:nvSpPr>
        <p:spPr>
          <a:xfrm>
            <a:off x="594360" y="3505200"/>
            <a:ext cx="109728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or Event</a:t>
            </a:r>
          </a:p>
          <a:p>
            <a:pPr lvl="0"/>
            <a:r>
              <a:rPr lang="en-US" dirty="0"/>
              <a:t>Location, City, State</a:t>
            </a:r>
          </a:p>
        </p:txBody>
      </p:sp>
      <p:sp>
        <p:nvSpPr>
          <p:cNvPr id="11" name="Text Placeholder 21"/>
          <p:cNvSpPr>
            <a:spLocks noGrp="1"/>
          </p:cNvSpPr>
          <p:nvPr>
            <p:ph type="body" sz="quarter" idx="13" hasCustomPrompt="1"/>
          </p:nvPr>
        </p:nvSpPr>
        <p:spPr>
          <a:xfrm>
            <a:off x="594360" y="4559300"/>
            <a:ext cx="109728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sp>
        <p:nvSpPr>
          <p:cNvPr id="18" name="Title 1"/>
          <p:cNvSpPr>
            <a:spLocks noGrp="1"/>
          </p:cNvSpPr>
          <p:nvPr>
            <p:ph type="ctrTitle" hasCustomPrompt="1"/>
          </p:nvPr>
        </p:nvSpPr>
        <p:spPr>
          <a:xfrm>
            <a:off x="594360" y="594360"/>
            <a:ext cx="10972800" cy="1475740"/>
          </a:xfrm>
          <a:prstGeom prst="rect">
            <a:avLst/>
          </a:prstGeom>
        </p:spPr>
        <p:txBody>
          <a:bodyPr lIns="0" tIns="0" rIns="0" bIns="0" anchor="ctr" anchorCtr="0"/>
          <a:lstStyle>
            <a:lvl1pPr algn="ctr">
              <a:lnSpc>
                <a:spcPts val="5600"/>
              </a:lnSpc>
              <a:defRPr sz="6300" b="1" spc="100" baseline="0">
                <a:solidFill>
                  <a:srgbClr val="00416A"/>
                </a:solidFill>
                <a:latin typeface="Arial Narrow" panose="020B0606020202030204" pitchFamily="34" charset="0"/>
              </a:defRPr>
            </a:lvl1pPr>
          </a:lstStyle>
          <a:p>
            <a:r>
              <a:rPr lang="en-US" dirty="0"/>
              <a:t>Presentation title line 1</a:t>
            </a:r>
            <a:br>
              <a:rPr lang="en-US" dirty="0"/>
            </a:br>
            <a:r>
              <a:rPr lang="en-US" dirty="0"/>
              <a:t>Line 2 optional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360" y="5290247"/>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41857220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59" y="2743200"/>
            <a:ext cx="5427299"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00200" indent="-22860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34565257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594360" y="2286000"/>
            <a:ext cx="10972800" cy="4351338"/>
          </a:xfrm>
          <a:prstGeom prst="rect">
            <a:avLst/>
          </a:prstGeom>
        </p:spPr>
        <p:txBody>
          <a:bodyPr/>
          <a:lstStyle>
            <a:lvl1pPr>
              <a:spcBef>
                <a:spcPts val="0"/>
              </a:spcBef>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45712549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0"/>
            <a:ext cx="109728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6085521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0"/>
            <a:ext cx="10972800"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358517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0" y="2743200"/>
            <a:ext cx="109728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61343205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5419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02319" y="4360549"/>
            <a:ext cx="3775972" cy="2497451"/>
          </a:xfrm>
          <a:prstGeom prst="rect">
            <a:avLst/>
          </a:prstGeom>
        </p:spPr>
      </p:pic>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7235140"/>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57" r:id="rId3"/>
    <p:sldLayoutId id="2147483661" r:id="rId4"/>
    <p:sldLayoutId id="2147483658" r:id="rId5"/>
    <p:sldLayoutId id="2147483659" r:id="rId6"/>
    <p:sldLayoutId id="2147483663"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highways.dot.gov/safety/proven-safety-countermeasures#:~:text=FHWA's%20Proven%20Safety%20Countermeasures%20initiative,injuries%20on%20our%20Nation's%20highways."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apwmad0a4030:37108/rdwy/fdm/fd-11-38-att.pdf#fd11-38a10.5"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apwmad0a4030:37108/Pages/safety/traffic-ops/manuals-and-standards/manuals.asp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apwmad0a4030:37108/rdwy/fdm/fd-11-25.pdf#fd11-25-3"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apwmad0a4030:37108/Pages/doing-bus/local-gov/astnce-pgms/highway/hsip.asp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Kevinm.scopoline@dot.wi.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mailto:Daniel.Brugman@dot.wi.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apwmad0a4030:37108/rdwy/fdm/fd-11-38.pdf#fd11-3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apwmad0a4030:37108/rdwy/fdm/fd-11-01.pdf#fd11-1-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apwmad0a4030:37108/rdwy/fdm/fd-11-01-att.pdf#fd11-1a10.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96248" y="1161620"/>
            <a:ext cx="10599504" cy="2012602"/>
          </a:xfrm>
        </p:spPr>
        <p:txBody>
          <a:bodyPr/>
          <a:lstStyle/>
          <a:p>
            <a:pPr>
              <a:lnSpc>
                <a:spcPts val="8000"/>
              </a:lnSpc>
              <a:spcBef>
                <a:spcPts val="0"/>
              </a:spcBef>
            </a:pPr>
            <a:r>
              <a:rPr lang="en-US" dirty="0">
                <a:latin typeface="Arial Narrow"/>
              </a:rPr>
              <a:t>Safety Certification Process</a:t>
            </a:r>
            <a:br>
              <a:rPr lang="en-US" dirty="0">
                <a:latin typeface="Arial Narrow"/>
              </a:rPr>
            </a:br>
            <a:r>
              <a:rPr lang="en-US" dirty="0">
                <a:solidFill>
                  <a:srgbClr val="A0284C"/>
                </a:solidFill>
                <a:latin typeface="Arial Narrow"/>
              </a:rPr>
              <a:t>General Overview</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7556192" y="1536192"/>
              <a:ext cx="360" cy="37080"/>
            </p14:xfrm>
          </p:contentPart>
        </mc:Choice>
        <mc:Fallback xmlns="">
          <p:pic>
            <p:nvPicPr>
              <p:cNvPr id="9" name="Ink 8"/>
              <p:cNvPicPr/>
              <p:nvPr/>
            </p:nvPicPr>
            <p:blipFill>
              <a:blip r:embed="rId5"/>
              <a:stretch>
                <a:fillRect/>
              </a:stretch>
            </p:blipFill>
            <p:spPr>
              <a:xfrm>
                <a:off x="17553312" y="1533312"/>
                <a:ext cx="6120" cy="42840"/>
              </a:xfrm>
              <a:prstGeom prst="rect">
                <a:avLst/>
              </a:prstGeom>
            </p:spPr>
          </p:pic>
        </mc:Fallback>
      </mc:AlternateContent>
    </p:spTree>
    <p:extLst>
      <p:ext uri="{BB962C8B-B14F-4D97-AF65-F5344CB8AC3E}">
        <p14:creationId xmlns:p14="http://schemas.microsoft.com/office/powerpoint/2010/main" val="24100971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666D7FE-FE4C-4450-BA93-1C9969094AD5}"/>
              </a:ext>
            </a:extLst>
          </p:cNvPr>
          <p:cNvPicPr>
            <a:picLocks noChangeAspect="1"/>
          </p:cNvPicPr>
          <p:nvPr/>
        </p:nvPicPr>
        <p:blipFill>
          <a:blip r:embed="rId3"/>
          <a:stretch>
            <a:fillRect/>
          </a:stretch>
        </p:blipFill>
        <p:spPr>
          <a:xfrm>
            <a:off x="6565900" y="1584873"/>
            <a:ext cx="5382985" cy="4885683"/>
          </a:xfrm>
          <a:prstGeom prst="rect">
            <a:avLst/>
          </a:prstGeom>
        </p:spPr>
      </p:pic>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6353266" cy="4885683"/>
          </a:xfrm>
        </p:spPr>
        <p:txBody>
          <a:bodyPr lIns="91440" tIns="45720" rIns="91440" bIns="45720" anchor="t"/>
          <a:lstStyle/>
          <a:p>
            <a:pPr marL="463550" lvl="1" indent="-349250">
              <a:buFont typeface="+mj-lt"/>
              <a:buAutoNum type="arabicPeriod"/>
            </a:pPr>
            <a:r>
              <a:rPr lang="en-US" sz="3200" dirty="0">
                <a:latin typeface="Arial Narrow"/>
              </a:rPr>
              <a:t>Network Screening for Safety Sites of Promise</a:t>
            </a:r>
          </a:p>
          <a:p>
            <a:pPr marL="688975" lvl="2"/>
            <a:r>
              <a:rPr lang="en-US" dirty="0"/>
              <a:t>Finds potential improvement locations</a:t>
            </a:r>
          </a:p>
          <a:p>
            <a:pPr marL="688975" lvl="2"/>
            <a:r>
              <a:rPr lang="en-US" dirty="0">
                <a:latin typeface="Arial Narrow"/>
              </a:rPr>
              <a:t>Uses Level of Service of Safety (LOSS) and Crash Flags in Meta-Manager</a:t>
            </a:r>
          </a:p>
          <a:p>
            <a:pPr marL="688975" lvl="2"/>
            <a:endParaRPr lang="en-US" dirty="0">
              <a:latin typeface="Arial Narrow"/>
            </a:endParaRPr>
          </a:p>
          <a:p>
            <a:pPr marL="463550" lvl="1" indent="-349250">
              <a:buFont typeface="+mj-lt"/>
              <a:buAutoNum type="arabicPeriod"/>
            </a:pPr>
            <a:r>
              <a:rPr lang="en-US" sz="3200" dirty="0">
                <a:latin typeface="Arial Narrow"/>
              </a:rPr>
              <a:t>Diagnosis of Safety Sites of Promise</a:t>
            </a:r>
          </a:p>
          <a:p>
            <a:pPr marL="688975" lvl="2"/>
            <a:r>
              <a:rPr lang="en-US" dirty="0">
                <a:latin typeface="Arial Narrow"/>
              </a:rPr>
              <a:t>Understand the location conditions review crash data to identify contributing factors and trends</a:t>
            </a:r>
          </a:p>
          <a:p>
            <a:pPr marL="460375" lvl="2" indent="0">
              <a:buNone/>
            </a:pPr>
            <a:endParaRPr lang="en-US" dirty="0">
              <a:latin typeface="Arial Narrow"/>
            </a:endParaRP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pic>
        <p:nvPicPr>
          <p:cNvPr id="5" name="Picture 4">
            <a:extLst>
              <a:ext uri="{FF2B5EF4-FFF2-40B4-BE49-F238E27FC236}">
                <a16:creationId xmlns:a16="http://schemas.microsoft.com/office/drawing/2014/main" id="{F7676117-F470-4EA5-9130-B3BF0B9F8EB2}"/>
              </a:ext>
            </a:extLst>
          </p:cNvPr>
          <p:cNvPicPr>
            <a:picLocks noChangeAspect="1"/>
          </p:cNvPicPr>
          <p:nvPr/>
        </p:nvPicPr>
        <p:blipFill rotWithShape="1">
          <a:blip r:embed="rId4"/>
          <a:srcRect l="5301" t="17780" r="7842" b="16654"/>
          <a:stretch/>
        </p:blipFill>
        <p:spPr>
          <a:xfrm>
            <a:off x="7119067" y="2520493"/>
            <a:ext cx="4448093" cy="2842744"/>
          </a:xfrm>
          <a:prstGeom prst="rect">
            <a:avLst/>
          </a:prstGeom>
        </p:spPr>
      </p:pic>
    </p:spTree>
    <p:extLst>
      <p:ext uri="{BB962C8B-B14F-4D97-AF65-F5344CB8AC3E}">
        <p14:creationId xmlns:p14="http://schemas.microsoft.com/office/powerpoint/2010/main" val="25059076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10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10972800" cy="4558072"/>
          </a:xfrm>
        </p:spPr>
        <p:txBody>
          <a:bodyPr/>
          <a:lstStyle/>
          <a:p>
            <a:pPr marL="971550" lvl="1" indent="-514350">
              <a:buFont typeface="+mj-lt"/>
              <a:buAutoNum type="arabicPeriod" startAt="3"/>
            </a:pPr>
            <a:r>
              <a:rPr lang="en-US" sz="3200" dirty="0"/>
              <a:t>Countermeasure Identification</a:t>
            </a:r>
          </a:p>
          <a:p>
            <a:pPr lvl="2"/>
            <a:r>
              <a:rPr lang="en-US" dirty="0"/>
              <a:t>Select countermeasures to target identified crash trends</a:t>
            </a:r>
          </a:p>
          <a:p>
            <a:pPr lvl="2"/>
            <a:r>
              <a:rPr lang="en-US" dirty="0"/>
              <a:t>Note: BTO recommends completing an Intersection Control Evaluation (ICE) report after this step (if needed)</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pic>
        <p:nvPicPr>
          <p:cNvPr id="6" name="Picture 5">
            <a:extLst>
              <a:ext uri="{FF2B5EF4-FFF2-40B4-BE49-F238E27FC236}">
                <a16:creationId xmlns:a16="http://schemas.microsoft.com/office/drawing/2014/main" id="{909FAC97-2966-4B63-AEBB-E16946E25A0B}"/>
              </a:ext>
            </a:extLst>
          </p:cNvPr>
          <p:cNvPicPr>
            <a:picLocks noChangeAspect="1"/>
          </p:cNvPicPr>
          <p:nvPr/>
        </p:nvPicPr>
        <p:blipFill rotWithShape="1">
          <a:blip r:embed="rId3"/>
          <a:srcRect r="35173" b="5338"/>
          <a:stretch/>
        </p:blipFill>
        <p:spPr>
          <a:xfrm>
            <a:off x="6225544" y="3729990"/>
            <a:ext cx="5372100" cy="2533650"/>
          </a:xfrm>
          <a:prstGeom prst="rect">
            <a:avLst/>
          </a:prstGeom>
        </p:spPr>
      </p:pic>
      <p:pic>
        <p:nvPicPr>
          <p:cNvPr id="9" name="Picture 8">
            <a:extLst>
              <a:ext uri="{FF2B5EF4-FFF2-40B4-BE49-F238E27FC236}">
                <a16:creationId xmlns:a16="http://schemas.microsoft.com/office/drawing/2014/main" id="{6ACBF4C1-D1D8-4E42-A9CE-00270051EA8D}"/>
              </a:ext>
            </a:extLst>
          </p:cNvPr>
          <p:cNvPicPr>
            <a:picLocks noChangeAspect="1"/>
          </p:cNvPicPr>
          <p:nvPr/>
        </p:nvPicPr>
        <p:blipFill>
          <a:blip r:embed="rId4"/>
          <a:stretch>
            <a:fillRect/>
          </a:stretch>
        </p:blipFill>
        <p:spPr>
          <a:xfrm>
            <a:off x="594358" y="3729990"/>
            <a:ext cx="5372100" cy="2533650"/>
          </a:xfrm>
          <a:prstGeom prst="rect">
            <a:avLst/>
          </a:prstGeom>
        </p:spPr>
      </p:pic>
      <p:sp>
        <p:nvSpPr>
          <p:cNvPr id="10" name="TextBox 9">
            <a:extLst>
              <a:ext uri="{FF2B5EF4-FFF2-40B4-BE49-F238E27FC236}">
                <a16:creationId xmlns:a16="http://schemas.microsoft.com/office/drawing/2014/main" id="{6E18EEBF-7CE8-4B6F-960A-9729350AF304}"/>
              </a:ext>
            </a:extLst>
          </p:cNvPr>
          <p:cNvSpPr txBox="1"/>
          <p:nvPr/>
        </p:nvSpPr>
        <p:spPr>
          <a:xfrm>
            <a:off x="594358" y="6285708"/>
            <a:ext cx="8882743" cy="307777"/>
          </a:xfrm>
          <a:prstGeom prst="rect">
            <a:avLst/>
          </a:prstGeom>
          <a:noFill/>
        </p:spPr>
        <p:txBody>
          <a:bodyPr wrap="square" rtlCol="0">
            <a:spAutoFit/>
          </a:bodyPr>
          <a:lstStyle/>
          <a:p>
            <a:r>
              <a:rPr lang="en-US" sz="1400" dirty="0"/>
              <a:t>Source: </a:t>
            </a:r>
            <a:r>
              <a:rPr lang="en-US" sz="1400" dirty="0">
                <a:hlinkClick r:id="rId5"/>
              </a:rPr>
              <a:t>FHWA Proven Countermeasures</a:t>
            </a:r>
            <a:endParaRPr lang="en-US" sz="1400" dirty="0"/>
          </a:p>
        </p:txBody>
      </p:sp>
    </p:spTree>
    <p:extLst>
      <p:ext uri="{BB962C8B-B14F-4D97-AF65-F5344CB8AC3E}">
        <p14:creationId xmlns:p14="http://schemas.microsoft.com/office/powerpoint/2010/main" val="218321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10972800" cy="4558072"/>
          </a:xfrm>
        </p:spPr>
        <p:txBody>
          <a:bodyPr/>
          <a:lstStyle/>
          <a:p>
            <a:pPr marL="971550" lvl="1" indent="-514350">
              <a:buFont typeface="+mj-lt"/>
              <a:buAutoNum type="arabicPeriod" startAt="4"/>
            </a:pPr>
            <a:r>
              <a:rPr lang="en-US" sz="3200" dirty="0"/>
              <a:t>Safety Evaluation &amp; Economic Appraisal of alternatives</a:t>
            </a:r>
          </a:p>
          <a:p>
            <a:pPr lvl="2"/>
            <a:r>
              <a:rPr lang="en-US" dirty="0"/>
              <a:t>Determine the </a:t>
            </a:r>
            <a:r>
              <a:rPr lang="en-US" i="1" u="sng" dirty="0"/>
              <a:t>safety</a:t>
            </a:r>
            <a:r>
              <a:rPr lang="en-US" dirty="0"/>
              <a:t> benefit of each alternative using the appropriate analysis method</a:t>
            </a:r>
          </a:p>
          <a:p>
            <a:pPr marL="1828800" lvl="3" indent="-457200">
              <a:buFont typeface="+mj-lt"/>
              <a:buAutoNum type="arabicPeriod"/>
            </a:pPr>
            <a:r>
              <a:rPr lang="en-US" dirty="0"/>
              <a:t>Estimated Crash Frequency – least reliable</a:t>
            </a:r>
          </a:p>
          <a:p>
            <a:pPr marL="1828800" lvl="3" indent="-457200">
              <a:buFont typeface="+mj-lt"/>
              <a:buAutoNum type="arabicPeriod"/>
            </a:pPr>
            <a:r>
              <a:rPr lang="en-US" dirty="0"/>
              <a:t>Predicted Crash Frequency</a:t>
            </a:r>
          </a:p>
          <a:p>
            <a:pPr marL="1828800" lvl="3" indent="-457200">
              <a:buFont typeface="+mj-lt"/>
              <a:buAutoNum type="arabicPeriod"/>
            </a:pPr>
            <a:r>
              <a:rPr lang="en-US" dirty="0"/>
              <a:t>Expected Crash Frequency – most reliable</a:t>
            </a:r>
          </a:p>
          <a:p>
            <a:pPr lvl="2"/>
            <a:r>
              <a:rPr lang="en-US" dirty="0"/>
              <a:t>Intersections typically use Method 2 and Segments typically use Method 3</a:t>
            </a:r>
          </a:p>
          <a:p>
            <a:pPr lvl="3"/>
            <a:endParaRPr lang="en-US" sz="1200" dirty="0"/>
          </a:p>
          <a:p>
            <a:pPr lvl="2"/>
            <a:r>
              <a:rPr lang="en-US" dirty="0"/>
              <a:t>Compare the </a:t>
            </a:r>
            <a:r>
              <a:rPr lang="en-US" i="1" u="sng" dirty="0"/>
              <a:t>safety</a:t>
            </a:r>
            <a:r>
              <a:rPr lang="en-US" dirty="0"/>
              <a:t> benefits and cost of constructing the alternative</a:t>
            </a:r>
          </a:p>
          <a:p>
            <a:pPr lvl="3"/>
            <a:r>
              <a:rPr lang="en-US" dirty="0"/>
              <a:t>A </a:t>
            </a:r>
            <a:r>
              <a:rPr lang="en-US" i="1" dirty="0"/>
              <a:t>safety</a:t>
            </a:r>
            <a:r>
              <a:rPr lang="en-US" dirty="0"/>
              <a:t> benefit-cost ratio greater than 1.0 are economically justified</a:t>
            </a:r>
          </a:p>
          <a:p>
            <a:pPr lvl="3"/>
            <a:r>
              <a:rPr lang="en-US" dirty="0"/>
              <a:t>A </a:t>
            </a:r>
            <a:r>
              <a:rPr lang="en-US" i="1" dirty="0"/>
              <a:t>safety </a:t>
            </a:r>
            <a:r>
              <a:rPr lang="en-US" dirty="0"/>
              <a:t>benefit-cost ratio between 0 and 1 may be considered reasonable when combined with other factors (e.g., operations, environmental, etc.)</a:t>
            </a:r>
          </a:p>
          <a:p>
            <a:pPr lvl="3"/>
            <a:r>
              <a:rPr lang="en-US" dirty="0"/>
              <a:t>Alternatives investigated at a non-Safety Site of Promise with a benefit-cost ratio of greater than 2.0 is economically justified</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Tree>
    <p:extLst>
      <p:ext uri="{BB962C8B-B14F-4D97-AF65-F5344CB8AC3E}">
        <p14:creationId xmlns:p14="http://schemas.microsoft.com/office/powerpoint/2010/main" val="1130327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40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6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300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600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971550" lvl="1" indent="-514350">
              <a:buFont typeface="+mj-lt"/>
              <a:buAutoNum type="arabicPeriod" startAt="5"/>
            </a:pPr>
            <a:r>
              <a:rPr lang="en-US" sz="3200" dirty="0"/>
              <a:t>Documentation</a:t>
            </a:r>
          </a:p>
          <a:p>
            <a:pPr lvl="2"/>
            <a:r>
              <a:rPr lang="en-US" dirty="0"/>
              <a:t>Put all analysis, reports, diagrams, assumptions, engineering judgement, etc., into the Safety and Operations Certification Document (SOCD)</a:t>
            </a:r>
          </a:p>
          <a:p>
            <a:pPr lvl="3"/>
            <a:r>
              <a:rPr lang="en-US" dirty="0"/>
              <a:t>Template: </a:t>
            </a:r>
            <a:r>
              <a:rPr lang="en-US" dirty="0">
                <a:hlinkClick r:id="rId3"/>
              </a:rPr>
              <a:t>FDM 11-38 Attachment 10.5</a:t>
            </a:r>
            <a:endParaRPr lang="en-US" dirty="0"/>
          </a:p>
          <a:p>
            <a:pPr lvl="3"/>
            <a:r>
              <a:rPr lang="en-US" dirty="0"/>
              <a:t>Note: </a:t>
            </a:r>
            <a:r>
              <a:rPr lang="en-US" dirty="0">
                <a:solidFill>
                  <a:srgbClr val="00416A"/>
                </a:solidFill>
              </a:rPr>
              <a:t>There is a separate Operations Certification Process (OCP) that utilizes the same document for recording findings. OCP is found in FDM 11-52.</a:t>
            </a:r>
          </a:p>
          <a:p>
            <a:pPr lvl="2"/>
            <a:r>
              <a:rPr lang="en-US" dirty="0"/>
              <a:t>Does </a:t>
            </a:r>
            <a:r>
              <a:rPr lang="en-US" b="1" i="1" dirty="0"/>
              <a:t>not</a:t>
            </a:r>
            <a:r>
              <a:rPr lang="en-US" b="1" dirty="0"/>
              <a:t> </a:t>
            </a:r>
            <a:r>
              <a:rPr lang="en-US" dirty="0"/>
              <a:t>select a final alternative. Indicates which alternatives should move forward in the project development process.</a:t>
            </a:r>
          </a:p>
          <a:p>
            <a:pPr lvl="2"/>
            <a:r>
              <a:rPr lang="en-US" dirty="0"/>
              <a:t>This document is included in the Final Scope Certification (FSC) to provide information pertaining to the existing safety and the safety of proposed alternatives.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Tree>
    <p:extLst>
      <p:ext uri="{BB962C8B-B14F-4D97-AF65-F5344CB8AC3E}">
        <p14:creationId xmlns:p14="http://schemas.microsoft.com/office/powerpoint/2010/main" val="1748628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6341423" cy="4558072"/>
          </a:xfrm>
        </p:spPr>
        <p:txBody>
          <a:bodyPr/>
          <a:lstStyle/>
          <a:p>
            <a:pPr marL="571500" lvl="1" indent="-457200">
              <a:buFont typeface="+mj-lt"/>
              <a:buAutoNum type="arabicPeriod" startAt="5"/>
            </a:pPr>
            <a:r>
              <a:rPr lang="en-US" sz="3200" dirty="0"/>
              <a:t>Documentation</a:t>
            </a:r>
          </a:p>
          <a:p>
            <a:pPr marL="685800" lvl="2"/>
            <a:r>
              <a:rPr lang="en-US" sz="2800" dirty="0"/>
              <a:t>Important to understand one number does not tell the whole story. There is nuance to the Safety B/C and Total Crash values.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pic>
        <p:nvPicPr>
          <p:cNvPr id="5" name="Picture 4">
            <a:extLst>
              <a:ext uri="{FF2B5EF4-FFF2-40B4-BE49-F238E27FC236}">
                <a16:creationId xmlns:a16="http://schemas.microsoft.com/office/drawing/2014/main" id="{75FC5F05-4961-4E61-8EB7-B197E90E5EC6}"/>
              </a:ext>
            </a:extLst>
          </p:cNvPr>
          <p:cNvPicPr>
            <a:picLocks noChangeAspect="1"/>
          </p:cNvPicPr>
          <p:nvPr/>
        </p:nvPicPr>
        <p:blipFill rotWithShape="1">
          <a:blip r:embed="rId3"/>
          <a:srcRect l="2175" t="5534" r="21493" b="9064"/>
          <a:stretch/>
        </p:blipFill>
        <p:spPr>
          <a:xfrm>
            <a:off x="7312972" y="1723604"/>
            <a:ext cx="4631377" cy="2634640"/>
          </a:xfrm>
          <a:prstGeom prst="rect">
            <a:avLst/>
          </a:prstGeom>
          <a:ln>
            <a:solidFill>
              <a:schemeClr val="tx1"/>
            </a:solidFill>
          </a:ln>
        </p:spPr>
      </p:pic>
      <p:graphicFrame>
        <p:nvGraphicFramePr>
          <p:cNvPr id="8" name="Table 7">
            <a:extLst>
              <a:ext uri="{FF2B5EF4-FFF2-40B4-BE49-F238E27FC236}">
                <a16:creationId xmlns:a16="http://schemas.microsoft.com/office/drawing/2014/main" id="{5AB5CD91-3693-40FD-A696-1B5FC7986B5A}"/>
              </a:ext>
            </a:extLst>
          </p:cNvPr>
          <p:cNvGraphicFramePr>
            <a:graphicFrameLocks noGrp="1"/>
          </p:cNvGraphicFramePr>
          <p:nvPr>
            <p:extLst>
              <p:ext uri="{D42A27DB-BD31-4B8C-83A1-F6EECF244321}">
                <p14:modId xmlns:p14="http://schemas.microsoft.com/office/powerpoint/2010/main" val="3499761095"/>
              </p:ext>
            </p:extLst>
          </p:nvPr>
        </p:nvGraphicFramePr>
        <p:xfrm>
          <a:off x="5320141" y="4683178"/>
          <a:ext cx="6624208" cy="1608620"/>
        </p:xfrm>
        <a:graphic>
          <a:graphicData uri="http://schemas.openxmlformats.org/drawingml/2006/table">
            <a:tbl>
              <a:tblPr firstRow="1" bandRow="1">
                <a:tableStyleId>{93296810-A885-4BE3-A3E7-6D5BEEA58F35}</a:tableStyleId>
              </a:tblPr>
              <a:tblGrid>
                <a:gridCol w="828026">
                  <a:extLst>
                    <a:ext uri="{9D8B030D-6E8A-4147-A177-3AD203B41FA5}">
                      <a16:colId xmlns:a16="http://schemas.microsoft.com/office/drawing/2014/main" val="2704168296"/>
                    </a:ext>
                  </a:extLst>
                </a:gridCol>
                <a:gridCol w="828026">
                  <a:extLst>
                    <a:ext uri="{9D8B030D-6E8A-4147-A177-3AD203B41FA5}">
                      <a16:colId xmlns:a16="http://schemas.microsoft.com/office/drawing/2014/main" val="3843401710"/>
                    </a:ext>
                  </a:extLst>
                </a:gridCol>
                <a:gridCol w="828026">
                  <a:extLst>
                    <a:ext uri="{9D8B030D-6E8A-4147-A177-3AD203B41FA5}">
                      <a16:colId xmlns:a16="http://schemas.microsoft.com/office/drawing/2014/main" val="761472817"/>
                    </a:ext>
                  </a:extLst>
                </a:gridCol>
                <a:gridCol w="828026">
                  <a:extLst>
                    <a:ext uri="{9D8B030D-6E8A-4147-A177-3AD203B41FA5}">
                      <a16:colId xmlns:a16="http://schemas.microsoft.com/office/drawing/2014/main" val="1033511949"/>
                    </a:ext>
                  </a:extLst>
                </a:gridCol>
                <a:gridCol w="828026">
                  <a:extLst>
                    <a:ext uri="{9D8B030D-6E8A-4147-A177-3AD203B41FA5}">
                      <a16:colId xmlns:a16="http://schemas.microsoft.com/office/drawing/2014/main" val="2276955397"/>
                    </a:ext>
                  </a:extLst>
                </a:gridCol>
                <a:gridCol w="828026">
                  <a:extLst>
                    <a:ext uri="{9D8B030D-6E8A-4147-A177-3AD203B41FA5}">
                      <a16:colId xmlns:a16="http://schemas.microsoft.com/office/drawing/2014/main" val="4068415697"/>
                    </a:ext>
                  </a:extLst>
                </a:gridCol>
                <a:gridCol w="828026">
                  <a:extLst>
                    <a:ext uri="{9D8B030D-6E8A-4147-A177-3AD203B41FA5}">
                      <a16:colId xmlns:a16="http://schemas.microsoft.com/office/drawing/2014/main" val="133577033"/>
                    </a:ext>
                  </a:extLst>
                </a:gridCol>
                <a:gridCol w="828026">
                  <a:extLst>
                    <a:ext uri="{9D8B030D-6E8A-4147-A177-3AD203B41FA5}">
                      <a16:colId xmlns:a16="http://schemas.microsoft.com/office/drawing/2014/main" val="850651818"/>
                    </a:ext>
                  </a:extLst>
                </a:gridCol>
              </a:tblGrid>
              <a:tr h="405896">
                <a:tc gridSpan="8">
                  <a:txBody>
                    <a:bodyPr/>
                    <a:lstStyle/>
                    <a:p>
                      <a:pPr algn="ctr"/>
                      <a:r>
                        <a:rPr lang="en-US" sz="1700" dirty="0"/>
                        <a:t>Example 2: Number of Crashes</a:t>
                      </a:r>
                      <a:endParaRPr lang="en-US" sz="1700" dirty="0">
                        <a:solidFill>
                          <a:schemeClr val="tx1"/>
                        </a:solidFill>
                      </a:endParaRPr>
                    </a:p>
                  </a:txBody>
                  <a:tcPr marL="49702" marR="49702" marT="24851" marB="24851" anchor="ctr"/>
                </a:tc>
                <a:tc hMerge="1">
                  <a:txBody>
                    <a:bodyPr/>
                    <a:lstStyle/>
                    <a:p>
                      <a:pPr algn="ctr"/>
                      <a:r>
                        <a:rPr lang="en-US" sz="1700" dirty="0"/>
                        <a:t>Crash Distribution by Severity</a:t>
                      </a:r>
                      <a:endParaRPr lang="en-US" sz="1700" dirty="0">
                        <a:solidFill>
                          <a:schemeClr val="tx1"/>
                        </a:solidFill>
                      </a:endParaRPr>
                    </a:p>
                  </a:txBody>
                  <a:tcPr marL="49702" marR="49702" marT="24851" marB="24851"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42912259"/>
                  </a:ext>
                </a:extLst>
              </a:tr>
              <a:tr h="347911">
                <a:tc>
                  <a:txBody>
                    <a:bodyPr/>
                    <a:lstStyle/>
                    <a:p>
                      <a:pPr algn="ctr"/>
                      <a:endParaRPr lang="en-US" sz="1500" dirty="0"/>
                    </a:p>
                  </a:txBody>
                  <a:tcPr marL="49702" marR="49702" marT="24851" marB="24851" anchor="ctr"/>
                </a:tc>
                <a:tc>
                  <a:txBody>
                    <a:bodyPr/>
                    <a:lstStyle/>
                    <a:p>
                      <a:pPr algn="ctr"/>
                      <a:r>
                        <a:rPr lang="en-US" sz="1500" dirty="0"/>
                        <a:t>Total</a:t>
                      </a:r>
                    </a:p>
                  </a:txBody>
                  <a:tcPr marL="49702" marR="49702" marT="24851" marB="24851" anchor="ctr"/>
                </a:tc>
                <a:tc>
                  <a:txBody>
                    <a:bodyPr/>
                    <a:lstStyle/>
                    <a:p>
                      <a:pPr algn="ctr"/>
                      <a:r>
                        <a:rPr lang="en-US" sz="1500" dirty="0"/>
                        <a:t>PDO</a:t>
                      </a:r>
                    </a:p>
                  </a:txBody>
                  <a:tcPr marL="49702" marR="49702" marT="24851" marB="2485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Fatal &amp; Injury</a:t>
                      </a:r>
                    </a:p>
                  </a:txBody>
                  <a:tcPr marL="49702" marR="49702" marT="24851" marB="24851" anchor="ctr"/>
                </a:tc>
                <a:tc>
                  <a:txBody>
                    <a:bodyPr/>
                    <a:lstStyle/>
                    <a:p>
                      <a:pPr algn="ctr"/>
                      <a:r>
                        <a:rPr lang="en-US" sz="1500" dirty="0"/>
                        <a:t>K</a:t>
                      </a:r>
                    </a:p>
                  </a:txBody>
                  <a:tcPr marL="49702" marR="49702" marT="24851" marB="24851" anchor="ctr"/>
                </a:tc>
                <a:tc>
                  <a:txBody>
                    <a:bodyPr/>
                    <a:lstStyle/>
                    <a:p>
                      <a:pPr algn="ctr"/>
                      <a:r>
                        <a:rPr lang="en-US" sz="1500" dirty="0"/>
                        <a:t>A</a:t>
                      </a:r>
                    </a:p>
                  </a:txBody>
                  <a:tcPr marL="49702" marR="49702" marT="24851" marB="24851" anchor="ctr"/>
                </a:tc>
                <a:tc>
                  <a:txBody>
                    <a:bodyPr/>
                    <a:lstStyle/>
                    <a:p>
                      <a:pPr algn="ctr"/>
                      <a:r>
                        <a:rPr lang="en-US" sz="1500" dirty="0"/>
                        <a:t>B</a:t>
                      </a:r>
                    </a:p>
                  </a:txBody>
                  <a:tcPr marL="49702" marR="49702" marT="24851" marB="24851" anchor="ctr"/>
                </a:tc>
                <a:tc>
                  <a:txBody>
                    <a:bodyPr/>
                    <a:lstStyle/>
                    <a:p>
                      <a:pPr algn="ctr"/>
                      <a:r>
                        <a:rPr lang="en-US" sz="1500" dirty="0"/>
                        <a:t>C</a:t>
                      </a:r>
                    </a:p>
                  </a:txBody>
                  <a:tcPr marL="49702" marR="49702" marT="24851" marB="24851" anchor="ctr"/>
                </a:tc>
                <a:extLst>
                  <a:ext uri="{0D108BD9-81ED-4DB2-BD59-A6C34878D82A}">
                    <a16:rowId xmlns:a16="http://schemas.microsoft.com/office/drawing/2014/main" val="825990538"/>
                  </a:ext>
                </a:extLst>
              </a:tr>
              <a:tr h="347911">
                <a:tc>
                  <a:txBody>
                    <a:bodyPr/>
                    <a:lstStyle/>
                    <a:p>
                      <a:pPr algn="ctr"/>
                      <a:r>
                        <a:rPr lang="en-US" sz="1500" dirty="0"/>
                        <a:t>Alt. 1</a:t>
                      </a:r>
                    </a:p>
                  </a:txBody>
                  <a:tcPr marL="49702" marR="49702" marT="24851" marB="24851" anchor="ctr"/>
                </a:tc>
                <a:tc>
                  <a:txBody>
                    <a:bodyPr/>
                    <a:lstStyle/>
                    <a:p>
                      <a:pPr algn="ctr"/>
                      <a:r>
                        <a:rPr lang="en-US" sz="1500" dirty="0"/>
                        <a:t>27</a:t>
                      </a:r>
                    </a:p>
                  </a:txBody>
                  <a:tcPr marL="49702" marR="49702" marT="24851" marB="24851" anchor="ctr"/>
                </a:tc>
                <a:tc>
                  <a:txBody>
                    <a:bodyPr/>
                    <a:lstStyle/>
                    <a:p>
                      <a:pPr algn="ctr"/>
                      <a:r>
                        <a:rPr lang="en-US" sz="1500" dirty="0"/>
                        <a:t>20</a:t>
                      </a:r>
                    </a:p>
                  </a:txBody>
                  <a:tcPr marL="49702" marR="49702" marT="24851" marB="24851" anchor="ctr"/>
                </a:tc>
                <a:tc>
                  <a:txBody>
                    <a:bodyPr/>
                    <a:lstStyle/>
                    <a:p>
                      <a:pPr algn="ctr"/>
                      <a:r>
                        <a:rPr lang="en-US" sz="1500" dirty="0"/>
                        <a:t>7</a:t>
                      </a:r>
                    </a:p>
                  </a:txBody>
                  <a:tcPr marL="49702" marR="49702" marT="24851" marB="24851" anchor="ctr"/>
                </a:tc>
                <a:tc>
                  <a:txBody>
                    <a:bodyPr/>
                    <a:lstStyle/>
                    <a:p>
                      <a:pPr algn="ctr"/>
                      <a:r>
                        <a:rPr lang="en-US" sz="1500" dirty="0"/>
                        <a:t>1</a:t>
                      </a:r>
                    </a:p>
                  </a:txBody>
                  <a:tcPr marL="49702" marR="49702" marT="24851" marB="24851" anchor="ctr"/>
                </a:tc>
                <a:tc>
                  <a:txBody>
                    <a:bodyPr/>
                    <a:lstStyle/>
                    <a:p>
                      <a:pPr algn="ctr"/>
                      <a:r>
                        <a:rPr lang="en-US" sz="1500" dirty="0"/>
                        <a:t>1.5</a:t>
                      </a:r>
                    </a:p>
                  </a:txBody>
                  <a:tcPr marL="49702" marR="49702" marT="24851" marB="24851" anchor="ctr"/>
                </a:tc>
                <a:tc>
                  <a:txBody>
                    <a:bodyPr/>
                    <a:lstStyle/>
                    <a:p>
                      <a:pPr algn="ctr"/>
                      <a:r>
                        <a:rPr lang="en-US" sz="1500" dirty="0"/>
                        <a:t>1.5</a:t>
                      </a:r>
                    </a:p>
                  </a:txBody>
                  <a:tcPr marL="49702" marR="49702" marT="24851" marB="24851" anchor="ctr"/>
                </a:tc>
                <a:tc>
                  <a:txBody>
                    <a:bodyPr/>
                    <a:lstStyle/>
                    <a:p>
                      <a:pPr algn="ctr"/>
                      <a:r>
                        <a:rPr lang="en-US" sz="1500" dirty="0"/>
                        <a:t>3</a:t>
                      </a:r>
                    </a:p>
                  </a:txBody>
                  <a:tcPr marL="49702" marR="49702" marT="24851" marB="24851" anchor="ctr"/>
                </a:tc>
                <a:extLst>
                  <a:ext uri="{0D108BD9-81ED-4DB2-BD59-A6C34878D82A}">
                    <a16:rowId xmlns:a16="http://schemas.microsoft.com/office/drawing/2014/main" val="716491164"/>
                  </a:ext>
                </a:extLst>
              </a:tr>
              <a:tr h="347911">
                <a:tc>
                  <a:txBody>
                    <a:bodyPr/>
                    <a:lstStyle/>
                    <a:p>
                      <a:pPr algn="ctr"/>
                      <a:r>
                        <a:rPr lang="en-US" sz="1500" dirty="0"/>
                        <a:t>Alt. 2</a:t>
                      </a:r>
                    </a:p>
                  </a:txBody>
                  <a:tcPr marL="49702" marR="49702" marT="24851" marB="24851" anchor="ctr"/>
                </a:tc>
                <a:tc>
                  <a:txBody>
                    <a:bodyPr/>
                    <a:lstStyle/>
                    <a:p>
                      <a:pPr algn="ctr"/>
                      <a:r>
                        <a:rPr lang="en-US" sz="1500" dirty="0"/>
                        <a:t>35</a:t>
                      </a:r>
                    </a:p>
                  </a:txBody>
                  <a:tcPr marL="49702" marR="49702" marT="24851" marB="24851" anchor="ctr"/>
                </a:tc>
                <a:tc>
                  <a:txBody>
                    <a:bodyPr/>
                    <a:lstStyle/>
                    <a:p>
                      <a:pPr algn="ctr"/>
                      <a:r>
                        <a:rPr lang="en-US" sz="1500" dirty="0"/>
                        <a:t>25</a:t>
                      </a:r>
                    </a:p>
                  </a:txBody>
                  <a:tcPr marL="49702" marR="49702" marT="24851" marB="24851" anchor="ctr"/>
                </a:tc>
                <a:tc>
                  <a:txBody>
                    <a:bodyPr/>
                    <a:lstStyle/>
                    <a:p>
                      <a:pPr algn="ctr"/>
                      <a:r>
                        <a:rPr lang="en-US" sz="1500" dirty="0"/>
                        <a:t>10</a:t>
                      </a:r>
                    </a:p>
                  </a:txBody>
                  <a:tcPr marL="49702" marR="49702" marT="24851" marB="24851" anchor="ctr"/>
                </a:tc>
                <a:tc>
                  <a:txBody>
                    <a:bodyPr/>
                    <a:lstStyle/>
                    <a:p>
                      <a:pPr algn="ctr"/>
                      <a:r>
                        <a:rPr lang="en-US" sz="1500" dirty="0"/>
                        <a:t>0.25</a:t>
                      </a:r>
                    </a:p>
                  </a:txBody>
                  <a:tcPr marL="49702" marR="49702" marT="24851" marB="24851" anchor="ctr"/>
                </a:tc>
                <a:tc>
                  <a:txBody>
                    <a:bodyPr/>
                    <a:lstStyle/>
                    <a:p>
                      <a:pPr algn="ctr"/>
                      <a:r>
                        <a:rPr lang="en-US" sz="1500" dirty="0"/>
                        <a:t>0.5</a:t>
                      </a:r>
                    </a:p>
                  </a:txBody>
                  <a:tcPr marL="49702" marR="49702" marT="24851" marB="24851" anchor="ctr"/>
                </a:tc>
                <a:tc>
                  <a:txBody>
                    <a:bodyPr/>
                    <a:lstStyle/>
                    <a:p>
                      <a:pPr algn="ctr"/>
                      <a:r>
                        <a:rPr lang="en-US" sz="1500" dirty="0"/>
                        <a:t>1.25</a:t>
                      </a:r>
                    </a:p>
                  </a:txBody>
                  <a:tcPr marL="49702" marR="49702" marT="24851" marB="24851" anchor="ctr"/>
                </a:tc>
                <a:tc>
                  <a:txBody>
                    <a:bodyPr/>
                    <a:lstStyle/>
                    <a:p>
                      <a:pPr algn="ctr"/>
                      <a:r>
                        <a:rPr lang="en-US" sz="1500" dirty="0"/>
                        <a:t>8</a:t>
                      </a:r>
                    </a:p>
                  </a:txBody>
                  <a:tcPr marL="49702" marR="49702" marT="24851" marB="24851" anchor="ctr"/>
                </a:tc>
                <a:extLst>
                  <a:ext uri="{0D108BD9-81ED-4DB2-BD59-A6C34878D82A}">
                    <a16:rowId xmlns:a16="http://schemas.microsoft.com/office/drawing/2014/main" val="3968720556"/>
                  </a:ext>
                </a:extLst>
              </a:tr>
            </a:tbl>
          </a:graphicData>
        </a:graphic>
      </p:graphicFrame>
      <p:graphicFrame>
        <p:nvGraphicFramePr>
          <p:cNvPr id="6" name="Table 5">
            <a:extLst>
              <a:ext uri="{FF2B5EF4-FFF2-40B4-BE49-F238E27FC236}">
                <a16:creationId xmlns:a16="http://schemas.microsoft.com/office/drawing/2014/main" id="{3233F903-5D68-44F8-9518-082BAE668F1A}"/>
              </a:ext>
            </a:extLst>
          </p:cNvPr>
          <p:cNvGraphicFramePr>
            <a:graphicFrameLocks noGrp="1"/>
          </p:cNvGraphicFramePr>
          <p:nvPr/>
        </p:nvGraphicFramePr>
        <p:xfrm>
          <a:off x="247651" y="4683178"/>
          <a:ext cx="4917524" cy="1608620"/>
        </p:xfrm>
        <a:graphic>
          <a:graphicData uri="http://schemas.openxmlformats.org/drawingml/2006/table">
            <a:tbl>
              <a:tblPr firstRow="1" bandRow="1">
                <a:tableStyleId>{7DF18680-E054-41AD-8BC1-D1AEF772440D}</a:tableStyleId>
              </a:tblPr>
              <a:tblGrid>
                <a:gridCol w="1980355">
                  <a:extLst>
                    <a:ext uri="{9D8B030D-6E8A-4147-A177-3AD203B41FA5}">
                      <a16:colId xmlns:a16="http://schemas.microsoft.com/office/drawing/2014/main" val="2704168296"/>
                    </a:ext>
                  </a:extLst>
                </a:gridCol>
                <a:gridCol w="1093359">
                  <a:extLst>
                    <a:ext uri="{9D8B030D-6E8A-4147-A177-3AD203B41FA5}">
                      <a16:colId xmlns:a16="http://schemas.microsoft.com/office/drawing/2014/main" val="2110342657"/>
                    </a:ext>
                  </a:extLst>
                </a:gridCol>
                <a:gridCol w="1197488">
                  <a:extLst>
                    <a:ext uri="{9D8B030D-6E8A-4147-A177-3AD203B41FA5}">
                      <a16:colId xmlns:a16="http://schemas.microsoft.com/office/drawing/2014/main" val="874648328"/>
                    </a:ext>
                  </a:extLst>
                </a:gridCol>
                <a:gridCol w="646322">
                  <a:extLst>
                    <a:ext uri="{9D8B030D-6E8A-4147-A177-3AD203B41FA5}">
                      <a16:colId xmlns:a16="http://schemas.microsoft.com/office/drawing/2014/main" val="3843401710"/>
                    </a:ext>
                  </a:extLst>
                </a:gridCol>
              </a:tblGrid>
              <a:tr h="450413">
                <a:tc gridSpan="4">
                  <a:txBody>
                    <a:bodyPr/>
                    <a:lstStyle/>
                    <a:p>
                      <a:pPr algn="ctr"/>
                      <a:r>
                        <a:rPr lang="en-US" sz="1700" dirty="0"/>
                        <a:t>Example 1: Safety B/C</a:t>
                      </a:r>
                      <a:endParaRPr lang="en-US" sz="1700" dirty="0">
                        <a:solidFill>
                          <a:schemeClr val="tx1"/>
                        </a:solidFill>
                      </a:endParaRPr>
                    </a:p>
                  </a:txBody>
                  <a:tcPr marL="49702" marR="49702" marT="24851" marB="24851" anchor="ctr"/>
                </a:tc>
                <a:tc hMerge="1">
                  <a:txBody>
                    <a:bodyPr/>
                    <a:lstStyle/>
                    <a:p>
                      <a:endParaRPr lang="en-US"/>
                    </a:p>
                  </a:txBody>
                  <a:tcPr/>
                </a:tc>
                <a:tc hMerge="1">
                  <a:txBody>
                    <a:bodyPr/>
                    <a:lstStyle/>
                    <a:p>
                      <a:endParaRPr lang="en-US"/>
                    </a:p>
                  </a:txBody>
                  <a:tcPr/>
                </a:tc>
                <a:tc hMerge="1">
                  <a:txBody>
                    <a:bodyPr/>
                    <a:lstStyle/>
                    <a:p>
                      <a:pPr algn="ctr"/>
                      <a:r>
                        <a:rPr lang="en-US" sz="1700" dirty="0"/>
                        <a:t>Crash Distribution by Severity</a:t>
                      </a:r>
                      <a:endParaRPr lang="en-US" sz="1700" dirty="0">
                        <a:solidFill>
                          <a:schemeClr val="tx1"/>
                        </a:solidFill>
                      </a:endParaRPr>
                    </a:p>
                  </a:txBody>
                  <a:tcPr marL="49702" marR="49702" marT="24851" marB="24851" anchor="ctr"/>
                </a:tc>
                <a:extLst>
                  <a:ext uri="{0D108BD9-81ED-4DB2-BD59-A6C34878D82A}">
                    <a16:rowId xmlns:a16="http://schemas.microsoft.com/office/drawing/2014/main" val="1242912259"/>
                  </a:ext>
                </a:extLst>
              </a:tr>
              <a:tr h="386069">
                <a:tc>
                  <a:txBody>
                    <a:bodyPr/>
                    <a:lstStyle/>
                    <a:p>
                      <a:pPr algn="ctr"/>
                      <a:r>
                        <a:rPr lang="en-US" sz="1500" dirty="0"/>
                        <a:t>Alternative</a:t>
                      </a:r>
                    </a:p>
                  </a:txBody>
                  <a:tcPr marL="49702" marR="49702" marT="24851" marB="24851" anchor="ctr"/>
                </a:tc>
                <a:tc>
                  <a:txBody>
                    <a:bodyPr/>
                    <a:lstStyle/>
                    <a:p>
                      <a:pPr algn="ctr"/>
                      <a:r>
                        <a:rPr lang="en-US" sz="1500" dirty="0"/>
                        <a:t>Benefit</a:t>
                      </a:r>
                    </a:p>
                  </a:txBody>
                  <a:tcPr marL="49702" marR="49702" marT="24851" marB="24851" anchor="ctr"/>
                </a:tc>
                <a:tc>
                  <a:txBody>
                    <a:bodyPr/>
                    <a:lstStyle/>
                    <a:p>
                      <a:pPr algn="ctr"/>
                      <a:r>
                        <a:rPr lang="en-US" sz="1500" dirty="0"/>
                        <a:t>Cost</a:t>
                      </a:r>
                    </a:p>
                  </a:txBody>
                  <a:tcPr marL="49702" marR="49702" marT="24851" marB="24851" anchor="ctr"/>
                </a:tc>
                <a:tc>
                  <a:txBody>
                    <a:bodyPr/>
                    <a:lstStyle/>
                    <a:p>
                      <a:pPr algn="ctr"/>
                      <a:r>
                        <a:rPr lang="en-US" sz="1500" dirty="0"/>
                        <a:t>B/C</a:t>
                      </a:r>
                    </a:p>
                  </a:txBody>
                  <a:tcPr marL="49702" marR="49702" marT="24851" marB="24851" anchor="ctr"/>
                </a:tc>
                <a:extLst>
                  <a:ext uri="{0D108BD9-81ED-4DB2-BD59-A6C34878D82A}">
                    <a16:rowId xmlns:a16="http://schemas.microsoft.com/office/drawing/2014/main" val="795690874"/>
                  </a:ext>
                </a:extLst>
              </a:tr>
              <a:tr h="386069">
                <a:tc>
                  <a:txBody>
                    <a:bodyPr/>
                    <a:lstStyle/>
                    <a:p>
                      <a:pPr algn="ctr"/>
                      <a:r>
                        <a:rPr lang="en-US" sz="1500" dirty="0"/>
                        <a:t>Roundabout</a:t>
                      </a:r>
                    </a:p>
                  </a:txBody>
                  <a:tcPr marL="49702" marR="49702" marT="24851" marB="24851" anchor="ctr"/>
                </a:tc>
                <a:tc>
                  <a:txBody>
                    <a:bodyPr/>
                    <a:lstStyle/>
                    <a:p>
                      <a:pPr algn="ctr"/>
                      <a:r>
                        <a:rPr lang="en-US" sz="1500" dirty="0"/>
                        <a:t>$1,160,000</a:t>
                      </a:r>
                    </a:p>
                  </a:txBody>
                  <a:tcPr marL="49702" marR="49702" marT="24851" marB="24851" anchor="ctr"/>
                </a:tc>
                <a:tc>
                  <a:txBody>
                    <a:bodyPr/>
                    <a:lstStyle/>
                    <a:p>
                      <a:pPr algn="ctr"/>
                      <a:r>
                        <a:rPr lang="en-US" sz="1500" dirty="0"/>
                        <a:t>$2,000,000</a:t>
                      </a:r>
                    </a:p>
                  </a:txBody>
                  <a:tcPr marL="49702" marR="49702" marT="24851" marB="24851" anchor="ctr"/>
                </a:tc>
                <a:tc>
                  <a:txBody>
                    <a:bodyPr/>
                    <a:lstStyle/>
                    <a:p>
                      <a:pPr algn="ctr"/>
                      <a:r>
                        <a:rPr lang="en-US" sz="1500" dirty="0"/>
                        <a:t>0.58</a:t>
                      </a:r>
                    </a:p>
                  </a:txBody>
                  <a:tcPr marL="49702" marR="49702" marT="24851" marB="24851" anchor="ctr"/>
                </a:tc>
                <a:extLst>
                  <a:ext uri="{0D108BD9-81ED-4DB2-BD59-A6C34878D82A}">
                    <a16:rowId xmlns:a16="http://schemas.microsoft.com/office/drawing/2014/main" val="716491164"/>
                  </a:ext>
                </a:extLst>
              </a:tr>
              <a:tr h="386069">
                <a:tc>
                  <a:txBody>
                    <a:bodyPr/>
                    <a:lstStyle/>
                    <a:p>
                      <a:pPr algn="ctr"/>
                      <a:r>
                        <a:rPr lang="en-US" sz="1500" dirty="0"/>
                        <a:t>Double Up Stop Signs</a:t>
                      </a:r>
                    </a:p>
                  </a:txBody>
                  <a:tcPr marL="49702" marR="49702" marT="24851" marB="24851" anchor="ctr"/>
                </a:tc>
                <a:tc>
                  <a:txBody>
                    <a:bodyPr/>
                    <a:lstStyle/>
                    <a:p>
                      <a:pPr algn="ctr"/>
                      <a:r>
                        <a:rPr lang="en-US" sz="1500" dirty="0"/>
                        <a:t>$126,000</a:t>
                      </a:r>
                    </a:p>
                  </a:txBody>
                  <a:tcPr marL="49702" marR="49702" marT="24851" marB="24851" anchor="ctr"/>
                </a:tc>
                <a:tc>
                  <a:txBody>
                    <a:bodyPr/>
                    <a:lstStyle/>
                    <a:p>
                      <a:pPr algn="ctr"/>
                      <a:r>
                        <a:rPr lang="en-US" sz="1500" dirty="0"/>
                        <a:t>$10,000</a:t>
                      </a:r>
                    </a:p>
                  </a:txBody>
                  <a:tcPr marL="49702" marR="49702" marT="24851" marB="24851" anchor="ctr"/>
                </a:tc>
                <a:tc>
                  <a:txBody>
                    <a:bodyPr/>
                    <a:lstStyle/>
                    <a:p>
                      <a:pPr algn="ctr"/>
                      <a:r>
                        <a:rPr lang="en-US" sz="1500" dirty="0"/>
                        <a:t>12.6</a:t>
                      </a:r>
                    </a:p>
                  </a:txBody>
                  <a:tcPr marL="49702" marR="49702" marT="24851" marB="24851" anchor="ctr"/>
                </a:tc>
                <a:extLst>
                  <a:ext uri="{0D108BD9-81ED-4DB2-BD59-A6C34878D82A}">
                    <a16:rowId xmlns:a16="http://schemas.microsoft.com/office/drawing/2014/main" val="3968720556"/>
                  </a:ext>
                </a:extLst>
              </a:tr>
            </a:tbl>
          </a:graphicData>
        </a:graphic>
      </p:graphicFrame>
    </p:spTree>
    <p:extLst>
      <p:ext uri="{BB962C8B-B14F-4D97-AF65-F5344CB8AC3E}">
        <p14:creationId xmlns:p14="http://schemas.microsoft.com/office/powerpoint/2010/main" val="256136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Bureau of Traffic Operations (BTO) Role</a:t>
            </a:r>
            <a:endParaRPr lang="en-US" dirty="0">
              <a:solidFill>
                <a:srgbClr val="A0284C"/>
              </a:solidFill>
            </a:endParaRPr>
          </a:p>
        </p:txBody>
      </p:sp>
    </p:spTree>
    <p:extLst>
      <p:ext uri="{BB962C8B-B14F-4D97-AF65-F5344CB8AC3E}">
        <p14:creationId xmlns:p14="http://schemas.microsoft.com/office/powerpoint/2010/main" val="417096546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3AF0F-DB92-4D29-9FD9-846D1BDE5C22}"/>
              </a:ext>
            </a:extLst>
          </p:cNvPr>
          <p:cNvSpPr>
            <a:spLocks noGrp="1"/>
          </p:cNvSpPr>
          <p:nvPr>
            <p:ph idx="1"/>
          </p:nvPr>
        </p:nvSpPr>
        <p:spPr>
          <a:xfrm>
            <a:off x="594360" y="1521303"/>
            <a:ext cx="10972800" cy="5116035"/>
          </a:xfrm>
        </p:spPr>
        <p:txBody>
          <a:bodyPr/>
          <a:lstStyle/>
          <a:p>
            <a:r>
              <a:rPr lang="en-US" sz="3500" dirty="0"/>
              <a:t>Maintain and update safety analysis tools</a:t>
            </a:r>
          </a:p>
          <a:p>
            <a:pPr lvl="1"/>
            <a:r>
              <a:rPr lang="en-US" sz="3100" dirty="0"/>
              <a:t>Evaluate and distribute tools when new versions are available</a:t>
            </a:r>
          </a:p>
          <a:p>
            <a:pPr lvl="1"/>
            <a:r>
              <a:rPr lang="en-US" sz="3100" dirty="0"/>
              <a:t>Manage Calibration Factors and Crash Severity/Type Proportions within IHSDM</a:t>
            </a:r>
          </a:p>
          <a:p>
            <a:pPr lvl="1"/>
            <a:r>
              <a:rPr lang="en-US" sz="3100" dirty="0"/>
              <a:t>Update crash costs</a:t>
            </a:r>
          </a:p>
        </p:txBody>
      </p:sp>
      <p:sp>
        <p:nvSpPr>
          <p:cNvPr id="6" name="Title 1">
            <a:extLst>
              <a:ext uri="{FF2B5EF4-FFF2-40B4-BE49-F238E27FC236}">
                <a16:creationId xmlns:a16="http://schemas.microsoft.com/office/drawing/2014/main" id="{A1C3764B-42F7-43E4-946A-C881F6FCC0BC}"/>
              </a:ext>
            </a:extLst>
          </p:cNvPr>
          <p:cNvSpPr>
            <a:spLocks noGrp="1"/>
          </p:cNvSpPr>
          <p:nvPr>
            <p:ph type="title"/>
          </p:nvPr>
        </p:nvSpPr>
        <p:spPr>
          <a:xfrm>
            <a:off x="594360" y="594360"/>
            <a:ext cx="10972800" cy="1325563"/>
          </a:xfrm>
        </p:spPr>
        <p:txBody>
          <a:bodyPr/>
          <a:lstStyle/>
          <a:p>
            <a:pPr>
              <a:lnSpc>
                <a:spcPts val="4800"/>
              </a:lnSpc>
            </a:pPr>
            <a:r>
              <a:rPr lang="en-US" sz="4800" dirty="0"/>
              <a:t>Bureau of Traffic Operations Role</a:t>
            </a:r>
          </a:p>
        </p:txBody>
      </p:sp>
      <p:sp>
        <p:nvSpPr>
          <p:cNvPr id="7" name="Content Placeholder 2">
            <a:extLst>
              <a:ext uri="{FF2B5EF4-FFF2-40B4-BE49-F238E27FC236}">
                <a16:creationId xmlns:a16="http://schemas.microsoft.com/office/drawing/2014/main" id="{E121D264-02D5-424C-8908-A2415334B21C}"/>
              </a:ext>
            </a:extLst>
          </p:cNvPr>
          <p:cNvSpPr txBox="1">
            <a:spLocks/>
          </p:cNvSpPr>
          <p:nvPr/>
        </p:nvSpPr>
        <p:spPr>
          <a:xfrm>
            <a:off x="594360" y="4030968"/>
            <a:ext cx="4750130" cy="260637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t>Approve Certification Document when safety evaluations are completed</a:t>
            </a:r>
          </a:p>
          <a:p>
            <a:pPr lvl="1"/>
            <a:r>
              <a:rPr lang="en-US" sz="3100" dirty="0"/>
              <a:t>Verify methodology and analyses</a:t>
            </a:r>
          </a:p>
          <a:p>
            <a:pPr marL="0" indent="0">
              <a:buFont typeface="Arial" panose="020B0604020202020204" pitchFamily="34" charset="0"/>
              <a:buNone/>
            </a:pPr>
            <a:endParaRPr lang="en-US" sz="3500" dirty="0"/>
          </a:p>
        </p:txBody>
      </p:sp>
      <p:pic>
        <p:nvPicPr>
          <p:cNvPr id="10" name="Picture 9">
            <a:extLst>
              <a:ext uri="{FF2B5EF4-FFF2-40B4-BE49-F238E27FC236}">
                <a16:creationId xmlns:a16="http://schemas.microsoft.com/office/drawing/2014/main" id="{84E77992-86BE-460F-B450-D1298FD40255}"/>
              </a:ext>
            </a:extLst>
          </p:cNvPr>
          <p:cNvPicPr>
            <a:picLocks noChangeAspect="1"/>
          </p:cNvPicPr>
          <p:nvPr/>
        </p:nvPicPr>
        <p:blipFill>
          <a:blip r:embed="rId3"/>
          <a:stretch>
            <a:fillRect/>
          </a:stretch>
        </p:blipFill>
        <p:spPr>
          <a:xfrm>
            <a:off x="5225143" y="3263936"/>
            <a:ext cx="6782579" cy="2999704"/>
          </a:xfrm>
          <a:prstGeom prst="rect">
            <a:avLst/>
          </a:prstGeom>
        </p:spPr>
      </p:pic>
    </p:spTree>
    <p:extLst>
      <p:ext uri="{BB962C8B-B14F-4D97-AF65-F5344CB8AC3E}">
        <p14:creationId xmlns:p14="http://schemas.microsoft.com/office/powerpoint/2010/main" val="310196014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85B7-A0C1-43DE-AA9A-FAF6E8B3BE72}"/>
              </a:ext>
            </a:extLst>
          </p:cNvPr>
          <p:cNvSpPr>
            <a:spLocks noGrp="1"/>
          </p:cNvSpPr>
          <p:nvPr>
            <p:ph type="title"/>
          </p:nvPr>
        </p:nvSpPr>
        <p:spPr>
          <a:xfrm>
            <a:off x="746760" y="242252"/>
            <a:ext cx="10515600" cy="652145"/>
          </a:xfrm>
        </p:spPr>
        <p:txBody>
          <a:bodyPr vert="horz" lIns="91440" tIns="45720" rIns="91440" bIns="45720" rtlCol="0" anchor="ctr">
            <a:normAutofit fontScale="90000"/>
          </a:bodyPr>
          <a:lstStyle/>
          <a:p>
            <a:pPr algn="l">
              <a:lnSpc>
                <a:spcPct val="90000"/>
              </a:lnSpc>
            </a:pPr>
            <a:r>
              <a:rPr lang="en-US" sz="4800" dirty="0"/>
              <a:t>Resources</a:t>
            </a:r>
          </a:p>
        </p:txBody>
      </p:sp>
      <p:sp>
        <p:nvSpPr>
          <p:cNvPr id="3" name="Content Placeholder 2">
            <a:extLst>
              <a:ext uri="{FF2B5EF4-FFF2-40B4-BE49-F238E27FC236}">
                <a16:creationId xmlns:a16="http://schemas.microsoft.com/office/drawing/2014/main" id="{CBDF779C-4BEA-45A5-BBDD-019B0E837E45}"/>
              </a:ext>
            </a:extLst>
          </p:cNvPr>
          <p:cNvSpPr>
            <a:spLocks noGrp="1"/>
          </p:cNvSpPr>
          <p:nvPr>
            <p:ph idx="1"/>
          </p:nvPr>
        </p:nvSpPr>
        <p:spPr>
          <a:xfrm>
            <a:off x="746760" y="894397"/>
            <a:ext cx="11197590" cy="448945"/>
          </a:xfrm>
        </p:spPr>
        <p:txBody>
          <a:bodyPr vert="horz" lIns="91440" tIns="45720" rIns="91440" bIns="45720" rtlCol="0">
            <a:normAutofit/>
          </a:bodyPr>
          <a:lstStyle/>
          <a:p>
            <a:pPr marL="0" indent="0">
              <a:spcAft>
                <a:spcPts val="600"/>
              </a:spcAft>
              <a:buNone/>
            </a:pPr>
            <a:r>
              <a:rPr lang="en-US" sz="2000" dirty="0">
                <a:solidFill>
                  <a:schemeClr val="tx1"/>
                </a:solidFill>
                <a:latin typeface="+mn-lt"/>
                <a:hlinkClick r:id="rId3"/>
              </a:rPr>
              <a:t>https://wisconsindot.gov/Pages/doing-bus/local-gov/traffic-ops/manuals-and-standards/manuals.aspx</a:t>
            </a:r>
            <a:endParaRPr lang="en-US" sz="2000" dirty="0">
              <a:solidFill>
                <a:schemeClr val="tx1"/>
              </a:solidFill>
              <a:latin typeface="+mn-lt"/>
            </a:endParaRPr>
          </a:p>
          <a:p>
            <a:pPr>
              <a:spcAft>
                <a:spcPts val="600"/>
              </a:spcAft>
            </a:pPr>
            <a:endParaRPr lang="en-US" sz="2000" dirty="0">
              <a:solidFill>
                <a:schemeClr val="tx1"/>
              </a:solidFill>
              <a:latin typeface="+mn-lt"/>
            </a:endParaRPr>
          </a:p>
          <a:p>
            <a:pPr>
              <a:spcAft>
                <a:spcPts val="600"/>
              </a:spcAft>
            </a:pPr>
            <a:endParaRPr lang="en-US" sz="2000" dirty="0">
              <a:solidFill>
                <a:schemeClr val="tx1"/>
              </a:solidFill>
              <a:latin typeface="+mn-lt"/>
            </a:endParaRPr>
          </a:p>
        </p:txBody>
      </p:sp>
      <p:pic>
        <p:nvPicPr>
          <p:cNvPr id="8" name="Picture 7" descr="Graphical user interface, text, application&#10;&#10;Description automatically generated">
            <a:extLst>
              <a:ext uri="{FF2B5EF4-FFF2-40B4-BE49-F238E27FC236}">
                <a16:creationId xmlns:a16="http://schemas.microsoft.com/office/drawing/2014/main" id="{0DF78168-E2A1-4B7B-9858-D8DC389EF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740" y="1344494"/>
            <a:ext cx="6976682" cy="5447546"/>
          </a:xfrm>
          <a:prstGeom prst="rect">
            <a:avLst/>
          </a:prstGeom>
        </p:spPr>
      </p:pic>
    </p:spTree>
    <p:extLst>
      <p:ext uri="{BB962C8B-B14F-4D97-AF65-F5344CB8AC3E}">
        <p14:creationId xmlns:p14="http://schemas.microsoft.com/office/powerpoint/2010/main" val="221773035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 Interaction</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How does this process work with Intersection Control Evaluations (ICE) and the Highway Safety Improvement Program (HSIP)?</a:t>
            </a:r>
            <a:endParaRPr lang="en-US" dirty="0">
              <a:solidFill>
                <a:srgbClr val="A0284C"/>
              </a:solidFill>
            </a:endParaRPr>
          </a:p>
        </p:txBody>
      </p:sp>
    </p:spTree>
    <p:extLst>
      <p:ext uri="{BB962C8B-B14F-4D97-AF65-F5344CB8AC3E}">
        <p14:creationId xmlns:p14="http://schemas.microsoft.com/office/powerpoint/2010/main" val="28508173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1866900"/>
            <a:ext cx="11511915" cy="4762500"/>
          </a:xfrm>
        </p:spPr>
        <p:txBody>
          <a:bodyPr/>
          <a:lstStyle/>
          <a:p>
            <a:r>
              <a:rPr lang="en-US" sz="3600" dirty="0"/>
              <a:t>An Intersection Control Evaluation (ICE) (</a:t>
            </a:r>
            <a:r>
              <a:rPr lang="en-US" sz="3600" dirty="0">
                <a:hlinkClick r:id="rId3"/>
              </a:rPr>
              <a:t>FDM 11-25-3</a:t>
            </a:r>
            <a:r>
              <a:rPr lang="en-US" sz="3600" dirty="0"/>
              <a:t>) is required when</a:t>
            </a:r>
          </a:p>
          <a:p>
            <a:pPr lvl="1"/>
            <a:r>
              <a:rPr lang="en-US" sz="3200" dirty="0"/>
              <a:t>New or changes to traffic control or configuration is considered</a:t>
            </a:r>
          </a:p>
          <a:p>
            <a:pPr lvl="1"/>
            <a:r>
              <a:rPr lang="en-US" sz="3200" dirty="0"/>
              <a:t>Intersection access/median restrictions considered</a:t>
            </a:r>
          </a:p>
          <a:p>
            <a:pPr lvl="1"/>
            <a:r>
              <a:rPr lang="en-US" sz="3200" dirty="0"/>
              <a:t>Offsetting intersections considered</a:t>
            </a:r>
          </a:p>
          <a:p>
            <a:r>
              <a:rPr lang="en-US" sz="3600" dirty="0"/>
              <a:t>When required, it is recommended to complete an ICE prior to the Safety Evaluation and Economic Appraisal procedure</a:t>
            </a:r>
          </a:p>
          <a:p>
            <a:pPr lvl="1"/>
            <a:r>
              <a:rPr lang="en-US" dirty="0"/>
              <a:t>Confirms alternatives that should be analyzed which fit within the purpose and need</a:t>
            </a:r>
          </a:p>
          <a:p>
            <a:pPr marL="0" indent="0">
              <a:buNone/>
            </a:pPr>
            <a:endParaRPr lang="en-US" dirty="0"/>
          </a:p>
        </p:txBody>
      </p:sp>
    </p:spTree>
    <p:extLst>
      <p:ext uri="{BB962C8B-B14F-4D97-AF65-F5344CB8AC3E}">
        <p14:creationId xmlns:p14="http://schemas.microsoft.com/office/powerpoint/2010/main" val="91547449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Overview</a:t>
            </a:r>
          </a:p>
        </p:txBody>
      </p:sp>
      <p:sp>
        <p:nvSpPr>
          <p:cNvPr id="3" name="Content Placeholder 2"/>
          <p:cNvSpPr>
            <a:spLocks noGrp="1"/>
          </p:cNvSpPr>
          <p:nvPr>
            <p:ph idx="1"/>
          </p:nvPr>
        </p:nvSpPr>
        <p:spPr>
          <a:xfrm>
            <a:off x="375285" y="1866900"/>
            <a:ext cx="11511915" cy="4762500"/>
          </a:xfrm>
        </p:spPr>
        <p:txBody>
          <a:bodyPr/>
          <a:lstStyle/>
          <a:p>
            <a:r>
              <a:rPr lang="en-US" sz="3600" dirty="0"/>
              <a:t>Purpose of the Safety Certification Process (SCP)</a:t>
            </a:r>
          </a:p>
          <a:p>
            <a:r>
              <a:rPr lang="en-US" sz="3600" dirty="0"/>
              <a:t>When to perform the SCP</a:t>
            </a:r>
          </a:p>
          <a:p>
            <a:r>
              <a:rPr lang="en-US" sz="3600" dirty="0"/>
              <a:t>Steps involved</a:t>
            </a:r>
          </a:p>
          <a:p>
            <a:r>
              <a:rPr lang="en-US" sz="3600" dirty="0"/>
              <a:t>Process Interaction</a:t>
            </a:r>
          </a:p>
          <a:p>
            <a:endParaRPr lang="en-US" sz="3600" dirty="0"/>
          </a:p>
        </p:txBody>
      </p:sp>
    </p:spTree>
    <p:extLst>
      <p:ext uri="{BB962C8B-B14F-4D97-AF65-F5344CB8AC3E}">
        <p14:creationId xmlns:p14="http://schemas.microsoft.com/office/powerpoint/2010/main" val="257801461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1866900"/>
            <a:ext cx="11511915" cy="4762500"/>
          </a:xfrm>
        </p:spPr>
        <p:txBody>
          <a:bodyPr/>
          <a:lstStyle/>
          <a:p>
            <a:r>
              <a:rPr lang="en-US" sz="3600" dirty="0"/>
              <a:t>Highway Safety Improvement Program (HSIP) Process</a:t>
            </a:r>
          </a:p>
          <a:p>
            <a:pPr lvl="1"/>
            <a:r>
              <a:rPr lang="en-US" sz="3200" dirty="0"/>
              <a:t>Process overview:</a:t>
            </a:r>
          </a:p>
          <a:p>
            <a:pPr lvl="2"/>
            <a:r>
              <a:rPr lang="en-US" sz="2800" dirty="0">
                <a:hlinkClick r:id="rId3"/>
              </a:rPr>
              <a:t>https://wisconsindot.gov/Pages/doing-bus/local-gov/astnce-pgms/highway/hsip.aspx</a:t>
            </a:r>
            <a:endParaRPr lang="en-US" sz="2800" dirty="0"/>
          </a:p>
          <a:p>
            <a:pPr lvl="1"/>
            <a:r>
              <a:rPr lang="en-US" sz="3200" dirty="0"/>
              <a:t>Separate process from the SCP</a:t>
            </a:r>
          </a:p>
          <a:p>
            <a:pPr lvl="2"/>
            <a:r>
              <a:rPr lang="en-US" sz="2800" dirty="0"/>
              <a:t>Federally-driven</a:t>
            </a:r>
          </a:p>
          <a:p>
            <a:pPr lvl="2"/>
            <a:r>
              <a:rPr lang="en-US" sz="2800" dirty="0"/>
              <a:t>Goal is to develop and implement safety projects to reduce the number and severity of crashes on all streets and highways (state and local)</a:t>
            </a:r>
          </a:p>
          <a:p>
            <a:pPr marL="457200" lvl="1" indent="0">
              <a:buNone/>
            </a:pPr>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79166551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1866900"/>
            <a:ext cx="11511915" cy="4762500"/>
          </a:xfrm>
        </p:spPr>
        <p:txBody>
          <a:bodyPr/>
          <a:lstStyle/>
          <a:p>
            <a:r>
              <a:rPr lang="en-US" sz="3600" dirty="0"/>
              <a:t>HSIP role within the SCP</a:t>
            </a:r>
          </a:p>
          <a:p>
            <a:pPr lvl="1"/>
            <a:r>
              <a:rPr lang="en-US" sz="3200" dirty="0"/>
              <a:t>Improvement program project</a:t>
            </a:r>
          </a:p>
          <a:p>
            <a:pPr lvl="2"/>
            <a:r>
              <a:rPr lang="en-US" sz="2800" dirty="0"/>
              <a:t>Projects undergo network screening and safety countermeasures considered can use HSIP as a funding mechanism</a:t>
            </a:r>
          </a:p>
          <a:p>
            <a:pPr lvl="2"/>
            <a:r>
              <a:rPr lang="en-US" sz="2800" dirty="0"/>
              <a:t>Both the HSIP process and SCP are required</a:t>
            </a:r>
          </a:p>
          <a:p>
            <a:pPr lvl="1"/>
            <a:r>
              <a:rPr lang="en-US" sz="3200" dirty="0"/>
              <a:t>Standalone HSIP projects</a:t>
            </a:r>
          </a:p>
          <a:p>
            <a:pPr lvl="2"/>
            <a:r>
              <a:rPr lang="en-US" sz="2800" dirty="0"/>
              <a:t>Projects evaluated for HSIP, originating </a:t>
            </a:r>
            <a:r>
              <a:rPr lang="en-US" sz="2800" u="sng" dirty="0"/>
              <a:t>outside</a:t>
            </a:r>
            <a:r>
              <a:rPr lang="en-US" sz="2800" dirty="0"/>
              <a:t> of the improvement program due to a safety need, do not need to complete the SCP</a:t>
            </a:r>
          </a:p>
          <a:p>
            <a:pPr lvl="1"/>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28608899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1B26-D1DC-4E4F-AD62-EEEB00700B32}"/>
              </a:ext>
            </a:extLst>
          </p:cNvPr>
          <p:cNvSpPr>
            <a:spLocks noGrp="1"/>
          </p:cNvSpPr>
          <p:nvPr>
            <p:ph type="title"/>
          </p:nvPr>
        </p:nvSpPr>
        <p:spPr>
          <a:xfrm>
            <a:off x="594360" y="594360"/>
            <a:ext cx="3501390" cy="1325563"/>
          </a:xfrm>
        </p:spPr>
        <p:txBody>
          <a:bodyPr/>
          <a:lstStyle/>
          <a:p>
            <a:r>
              <a:rPr lang="en-US" dirty="0"/>
              <a:t>BTO Contacts</a:t>
            </a:r>
          </a:p>
        </p:txBody>
      </p:sp>
      <p:sp>
        <p:nvSpPr>
          <p:cNvPr id="3" name="Content Placeholder 2">
            <a:extLst>
              <a:ext uri="{FF2B5EF4-FFF2-40B4-BE49-F238E27FC236}">
                <a16:creationId xmlns:a16="http://schemas.microsoft.com/office/drawing/2014/main" id="{5CF73D07-BC0A-43AC-A03A-0B6B15FA5276}"/>
              </a:ext>
            </a:extLst>
          </p:cNvPr>
          <p:cNvSpPr>
            <a:spLocks noGrp="1"/>
          </p:cNvSpPr>
          <p:nvPr>
            <p:ph idx="1"/>
          </p:nvPr>
        </p:nvSpPr>
        <p:spPr>
          <a:xfrm>
            <a:off x="583602" y="2095500"/>
            <a:ext cx="6874473" cy="4541838"/>
          </a:xfrm>
        </p:spPr>
        <p:txBody>
          <a:bodyPr/>
          <a:lstStyle/>
          <a:p>
            <a:pPr marL="0" indent="0">
              <a:buNone/>
            </a:pPr>
            <a:r>
              <a:rPr lang="en-US" dirty="0"/>
              <a:t>BTO General Mailbox for SCP</a:t>
            </a:r>
          </a:p>
          <a:p>
            <a:pPr marL="0" indent="0">
              <a:buNone/>
            </a:pPr>
            <a:r>
              <a:rPr lang="en-US" u="sng" dirty="0">
                <a:solidFill>
                  <a:schemeClr val="accent1">
                    <a:lumMod val="75000"/>
                  </a:schemeClr>
                </a:solidFill>
              </a:rPr>
              <a:t>DOTBTOSafetyEngineering@dot.wi.gov</a:t>
            </a:r>
          </a:p>
          <a:p>
            <a:pPr marL="0" indent="0">
              <a:buNone/>
            </a:pPr>
            <a:endParaRPr lang="en-US" u="sng" dirty="0"/>
          </a:p>
          <a:p>
            <a:pPr marL="0" indent="0">
              <a:buNone/>
            </a:pPr>
            <a:r>
              <a:rPr lang="en-US" dirty="0"/>
              <a:t>Kevin M. Scopoline</a:t>
            </a:r>
          </a:p>
          <a:p>
            <a:pPr marL="0" indent="0">
              <a:buNone/>
            </a:pPr>
            <a:r>
              <a:rPr lang="en-US" dirty="0"/>
              <a:t>State Traffic Safety Engineer – Research</a:t>
            </a:r>
          </a:p>
          <a:p>
            <a:pPr marL="0" indent="0">
              <a:buNone/>
            </a:pPr>
            <a:r>
              <a:rPr lang="en-US" dirty="0">
                <a:hlinkClick r:id="rId3"/>
              </a:rPr>
              <a:t>KevinM.Scopoline@dot.wi.gov</a:t>
            </a:r>
            <a:endParaRPr lang="en-US" dirty="0"/>
          </a:p>
          <a:p>
            <a:pPr marL="0" indent="0">
              <a:buNone/>
            </a:pPr>
            <a:endParaRPr lang="en-US" dirty="0"/>
          </a:p>
          <a:p>
            <a:pPr marL="0" indent="0">
              <a:buNone/>
            </a:pPr>
            <a:r>
              <a:rPr lang="en-US" dirty="0"/>
              <a:t>Dan Brugman</a:t>
            </a:r>
          </a:p>
          <a:p>
            <a:pPr marL="0" indent="0">
              <a:buNone/>
            </a:pPr>
            <a:r>
              <a:rPr lang="en-US" dirty="0"/>
              <a:t>State Traffic Safety Engineer – Improvement</a:t>
            </a:r>
          </a:p>
          <a:p>
            <a:pPr marL="0" indent="0">
              <a:buNone/>
            </a:pPr>
            <a:r>
              <a:rPr lang="en-US" dirty="0">
                <a:hlinkClick r:id="rId4"/>
              </a:rPr>
              <a:t>Daniel.Brugman@dot.wi.gov</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506053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Why does WisDOT have this process?</a:t>
            </a:r>
            <a:endParaRPr lang="en-US" dirty="0">
              <a:solidFill>
                <a:srgbClr val="A0284C"/>
              </a:solidFill>
            </a:endParaRPr>
          </a:p>
        </p:txBody>
      </p:sp>
    </p:spTree>
    <p:extLst>
      <p:ext uri="{BB962C8B-B14F-4D97-AF65-F5344CB8AC3E}">
        <p14:creationId xmlns:p14="http://schemas.microsoft.com/office/powerpoint/2010/main" val="408484144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The Safety Certification Process (SCP)</a:t>
            </a:r>
          </a:p>
          <a:p>
            <a:pPr lvl="1"/>
            <a:r>
              <a:rPr lang="en-US" sz="3200" dirty="0"/>
              <a:t>Defined in </a:t>
            </a:r>
            <a:r>
              <a:rPr lang="en-US" sz="3200" dirty="0">
                <a:hlinkClick r:id="rId3"/>
              </a:rPr>
              <a:t>FDM 11-38</a:t>
            </a:r>
            <a:endParaRPr lang="en-US" sz="3200" dirty="0"/>
          </a:p>
          <a:p>
            <a:pPr lvl="1"/>
            <a:r>
              <a:rPr lang="en-US" sz="3200" dirty="0"/>
              <a:t>Implements a performance-based practical design (PBPD) approach to asset management (</a:t>
            </a:r>
            <a:r>
              <a:rPr lang="en-US" sz="3200" dirty="0">
                <a:hlinkClick r:id="rId4"/>
              </a:rPr>
              <a:t>FDM 11-1-10</a:t>
            </a:r>
            <a:r>
              <a:rPr lang="en-US" sz="3200" dirty="0"/>
              <a:t>)</a:t>
            </a:r>
          </a:p>
          <a:p>
            <a:pPr lvl="2"/>
            <a:r>
              <a:rPr lang="en-US" sz="2800" dirty="0"/>
              <a:t>An approach to decision making that encourages engineered solutions rather than reliance on maximum values or limits found in design specifications</a:t>
            </a:r>
          </a:p>
          <a:p>
            <a:pPr lvl="2"/>
            <a:r>
              <a:rPr lang="en-US" sz="2800" dirty="0"/>
              <a:t>Is grounded in performance management</a:t>
            </a:r>
          </a:p>
          <a:p>
            <a:pPr lvl="2"/>
            <a:r>
              <a:rPr lang="en-US" sz="2800" dirty="0"/>
              <a:t>Exercises engineering judgment to address the purpose and need</a:t>
            </a:r>
          </a:p>
          <a:p>
            <a:pPr lvl="2"/>
            <a:r>
              <a:rPr lang="en-US" sz="2800" dirty="0"/>
              <a:t>Considers both short and long-term project and system goals</a:t>
            </a:r>
          </a:p>
          <a:p>
            <a:pPr marL="0" indent="0">
              <a:buNone/>
            </a:pPr>
            <a:endParaRPr lang="en-US" dirty="0"/>
          </a:p>
        </p:txBody>
      </p:sp>
    </p:spTree>
    <p:extLst>
      <p:ext uri="{BB962C8B-B14F-4D97-AF65-F5344CB8AC3E}">
        <p14:creationId xmlns:p14="http://schemas.microsoft.com/office/powerpoint/2010/main" val="32471688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Evaluates safety-driven roadway improvements</a:t>
            </a:r>
          </a:p>
          <a:p>
            <a:pPr lvl="1"/>
            <a:r>
              <a:rPr lang="en-US" dirty="0"/>
              <a:t>Uses evidence-based tools to evaluate the current and future safety performance of roadway improvements</a:t>
            </a:r>
          </a:p>
          <a:p>
            <a:pPr lvl="1"/>
            <a:r>
              <a:rPr lang="en-US" dirty="0"/>
              <a:t>Predicts the number and severity of crashes for each project alternative, allowing safety performance to be considered independent of other factors</a:t>
            </a:r>
          </a:p>
          <a:p>
            <a:pPr lvl="1"/>
            <a:r>
              <a:rPr lang="en-US" dirty="0"/>
              <a:t>Allows WisDOT to target investments with more confidence and reduce severe crashes</a:t>
            </a:r>
          </a:p>
        </p:txBody>
      </p:sp>
      <p:pic>
        <p:nvPicPr>
          <p:cNvPr id="4" name="Picture 3">
            <a:extLst>
              <a:ext uri="{FF2B5EF4-FFF2-40B4-BE49-F238E27FC236}">
                <a16:creationId xmlns:a16="http://schemas.microsoft.com/office/drawing/2014/main" id="{8F55E10B-AEDB-4F3D-9504-FA25F6562F21}"/>
              </a:ext>
            </a:extLst>
          </p:cNvPr>
          <p:cNvPicPr>
            <a:picLocks noChangeAspect="1"/>
          </p:cNvPicPr>
          <p:nvPr/>
        </p:nvPicPr>
        <p:blipFill>
          <a:blip r:embed="rId3"/>
          <a:stretch>
            <a:fillRect/>
          </a:stretch>
        </p:blipFill>
        <p:spPr>
          <a:xfrm>
            <a:off x="2852367" y="4627444"/>
            <a:ext cx="6487266" cy="2174111"/>
          </a:xfrm>
          <a:prstGeom prst="rect">
            <a:avLst/>
          </a:prstGeom>
        </p:spPr>
      </p:pic>
    </p:spTree>
    <p:extLst>
      <p:ext uri="{BB962C8B-B14F-4D97-AF65-F5344CB8AC3E}">
        <p14:creationId xmlns:p14="http://schemas.microsoft.com/office/powerpoint/2010/main" val="56318680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Purpose of the SCP</a:t>
            </a:r>
          </a:p>
          <a:p>
            <a:pPr lvl="1"/>
            <a:r>
              <a:rPr lang="en-US" sz="3200" dirty="0"/>
              <a:t>Assists in defining the purpose and need of a project</a:t>
            </a:r>
          </a:p>
          <a:p>
            <a:pPr lvl="1"/>
            <a:r>
              <a:rPr lang="en-US" sz="3200" dirty="0"/>
              <a:t>Identifies locations with the highest potential for crash reduction</a:t>
            </a:r>
          </a:p>
          <a:p>
            <a:pPr lvl="1"/>
            <a:r>
              <a:rPr lang="en-US" sz="3200" dirty="0"/>
              <a:t>Investigates safety countermeasures focused on crash history</a:t>
            </a:r>
            <a:r>
              <a:rPr lang="en-US" dirty="0"/>
              <a:t> </a:t>
            </a:r>
          </a:p>
          <a:p>
            <a:pPr lvl="1"/>
            <a:r>
              <a:rPr lang="en-US" sz="3200" dirty="0"/>
              <a:t>Quantifies safety to determine safety improvement impacts</a:t>
            </a:r>
          </a:p>
          <a:p>
            <a:pPr lvl="1"/>
            <a:r>
              <a:rPr lang="en-US" sz="3200" dirty="0"/>
              <a:t>Consistent application of safety analysis</a:t>
            </a:r>
          </a:p>
          <a:p>
            <a:pPr marL="0" indent="0">
              <a:buNone/>
            </a:pPr>
            <a:endParaRPr lang="en-US" dirty="0"/>
          </a:p>
        </p:txBody>
      </p:sp>
    </p:spTree>
    <p:extLst>
      <p:ext uri="{BB962C8B-B14F-4D97-AF65-F5344CB8AC3E}">
        <p14:creationId xmlns:p14="http://schemas.microsoft.com/office/powerpoint/2010/main" val="18215183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94360"/>
            <a:ext cx="4644260" cy="1325563"/>
          </a:xfrm>
        </p:spPr>
        <p:txBody>
          <a:bodyPr lIns="91440" tIns="45720" rIns="91440" bIns="45720" anchor="ctr" anchorCtr="0"/>
          <a:lstStyle/>
          <a:p>
            <a:pPr>
              <a:lnSpc>
                <a:spcPts val="4800"/>
              </a:lnSpc>
            </a:pPr>
            <a:r>
              <a:rPr lang="en-US" sz="4800" dirty="0">
                <a:latin typeface="Arial Narrow"/>
              </a:rPr>
              <a:t>When is this completed?</a:t>
            </a:r>
          </a:p>
        </p:txBody>
      </p:sp>
      <p:sp>
        <p:nvSpPr>
          <p:cNvPr id="3" name="Content Placeholder 2"/>
          <p:cNvSpPr>
            <a:spLocks noGrp="1"/>
          </p:cNvSpPr>
          <p:nvPr>
            <p:ph idx="1"/>
          </p:nvPr>
        </p:nvSpPr>
        <p:spPr>
          <a:xfrm>
            <a:off x="190499" y="2419350"/>
            <a:ext cx="4834760" cy="4210050"/>
          </a:xfrm>
        </p:spPr>
        <p:txBody>
          <a:bodyPr/>
          <a:lstStyle/>
          <a:p>
            <a:pPr marL="341313" lvl="1"/>
            <a:r>
              <a:rPr lang="en-US" sz="3200" dirty="0"/>
              <a:t>Required on all improvement projects except preservation/restoration, maintenance and expansion improvement types </a:t>
            </a:r>
          </a:p>
          <a:p>
            <a:pPr marL="682625" lvl="2"/>
            <a:r>
              <a:rPr lang="en-US" sz="2800" dirty="0">
                <a:hlinkClick r:id="rId3"/>
              </a:rPr>
              <a:t>FDM 11-1 Attachment 10.1</a:t>
            </a:r>
            <a:endParaRPr lang="en-US" sz="2800" dirty="0"/>
          </a:p>
          <a:p>
            <a:pPr marL="0" indent="0">
              <a:buNone/>
            </a:pPr>
            <a:endParaRPr lang="en-US" dirty="0"/>
          </a:p>
        </p:txBody>
      </p:sp>
      <p:pic>
        <p:nvPicPr>
          <p:cNvPr id="5" name="Picture 4">
            <a:extLst>
              <a:ext uri="{FF2B5EF4-FFF2-40B4-BE49-F238E27FC236}">
                <a16:creationId xmlns:a16="http://schemas.microsoft.com/office/drawing/2014/main" id="{8B4304CC-1664-4B73-97F2-BE6767F73814}"/>
              </a:ext>
            </a:extLst>
          </p:cNvPr>
          <p:cNvPicPr>
            <a:picLocks noChangeAspect="1"/>
          </p:cNvPicPr>
          <p:nvPr/>
        </p:nvPicPr>
        <p:blipFill>
          <a:blip r:embed="rId4"/>
          <a:stretch>
            <a:fillRect/>
          </a:stretch>
        </p:blipFill>
        <p:spPr>
          <a:xfrm>
            <a:off x="5025259" y="177573"/>
            <a:ext cx="6976242" cy="6502854"/>
          </a:xfrm>
          <a:prstGeom prst="rect">
            <a:avLst/>
          </a:prstGeom>
        </p:spPr>
      </p:pic>
    </p:spTree>
    <p:extLst>
      <p:ext uri="{BB962C8B-B14F-4D97-AF65-F5344CB8AC3E}">
        <p14:creationId xmlns:p14="http://schemas.microsoft.com/office/powerpoint/2010/main" val="118926291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Overview of the Safety Certification Process Steps</a:t>
            </a:r>
            <a:endParaRPr lang="en-US" dirty="0">
              <a:solidFill>
                <a:srgbClr val="A0284C"/>
              </a:solidFill>
            </a:endParaRPr>
          </a:p>
        </p:txBody>
      </p:sp>
    </p:spTree>
    <p:extLst>
      <p:ext uri="{BB962C8B-B14F-4D97-AF65-F5344CB8AC3E}">
        <p14:creationId xmlns:p14="http://schemas.microsoft.com/office/powerpoint/2010/main" val="233980593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91A6-2BAB-4A12-B77C-B328A2B10990}"/>
              </a:ext>
            </a:extLst>
          </p:cNvPr>
          <p:cNvSpPr>
            <a:spLocks noGrp="1"/>
          </p:cNvSpPr>
          <p:nvPr>
            <p:ph type="title"/>
          </p:nvPr>
        </p:nvSpPr>
        <p:spPr>
          <a:xfrm>
            <a:off x="609600" y="228600"/>
            <a:ext cx="10972800" cy="1325563"/>
          </a:xfrm>
        </p:spPr>
        <p:txBody>
          <a:bodyPr/>
          <a:lstStyle/>
          <a:p>
            <a:r>
              <a:rPr lang="en-US" dirty="0"/>
              <a:t>Safety Certification Process</a:t>
            </a:r>
          </a:p>
        </p:txBody>
      </p:sp>
      <p:pic>
        <p:nvPicPr>
          <p:cNvPr id="4" name="Picture 4">
            <a:extLst>
              <a:ext uri="{FF2B5EF4-FFF2-40B4-BE49-F238E27FC236}">
                <a16:creationId xmlns:a16="http://schemas.microsoft.com/office/drawing/2014/main" id="{9A2F2F40-F651-4298-B5A6-24E9994F65A2}"/>
              </a:ext>
            </a:extLst>
          </p:cNvPr>
          <p:cNvPicPr>
            <a:picLocks noGrp="1" noChangeAspect="1"/>
          </p:cNvPicPr>
          <p:nvPr>
            <p:ph idx="1"/>
          </p:nvPr>
        </p:nvPicPr>
        <p:blipFill>
          <a:blip r:embed="rId3"/>
          <a:stretch>
            <a:fillRect/>
          </a:stretch>
        </p:blipFill>
        <p:spPr>
          <a:xfrm>
            <a:off x="6536267" y="1102905"/>
            <a:ext cx="5531689" cy="5638521"/>
          </a:xfrm>
        </p:spPr>
      </p:pic>
      <p:sp>
        <p:nvSpPr>
          <p:cNvPr id="7" name="Content Placeholder 2">
            <a:extLst>
              <a:ext uri="{FF2B5EF4-FFF2-40B4-BE49-F238E27FC236}">
                <a16:creationId xmlns:a16="http://schemas.microsoft.com/office/drawing/2014/main" id="{0B0D7838-C524-4FA9-9372-C684E96F6CC6}"/>
              </a:ext>
            </a:extLst>
          </p:cNvPr>
          <p:cNvSpPr txBox="1">
            <a:spLocks/>
          </p:cNvSpPr>
          <p:nvPr/>
        </p:nvSpPr>
        <p:spPr>
          <a:xfrm>
            <a:off x="124044" y="1527667"/>
            <a:ext cx="6684291" cy="476250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Aligns with the Highway Safety Manual’s (HSM) Roadway Safety Management Process</a:t>
            </a:r>
          </a:p>
          <a:p>
            <a:pPr marL="971550" lvl="1" indent="-514350">
              <a:buFont typeface="+mj-lt"/>
              <a:buAutoNum type="arabicPeriod"/>
            </a:pPr>
            <a:r>
              <a:rPr lang="en-US" dirty="0"/>
              <a:t>Network Screening for Safety Sites of Promise</a:t>
            </a:r>
          </a:p>
          <a:p>
            <a:pPr marL="971550" lvl="1" indent="-514350">
              <a:buFont typeface="+mj-lt"/>
              <a:buAutoNum type="arabicPeriod"/>
            </a:pPr>
            <a:r>
              <a:rPr lang="en-US" dirty="0"/>
              <a:t>Diagnosis of Safety Sites of Promise</a:t>
            </a:r>
          </a:p>
          <a:p>
            <a:pPr marL="971550" lvl="1" indent="-514350">
              <a:buFont typeface="+mj-lt"/>
              <a:buAutoNum type="arabicPeriod"/>
            </a:pPr>
            <a:r>
              <a:rPr lang="en-US" dirty="0"/>
              <a:t>Countermeasure Identification</a:t>
            </a:r>
          </a:p>
          <a:p>
            <a:pPr marL="971550" lvl="1" indent="-514350">
              <a:buFont typeface="+mj-lt"/>
              <a:buAutoNum type="arabicPeriod"/>
            </a:pPr>
            <a:r>
              <a:rPr lang="en-US" dirty="0"/>
              <a:t>Safety Evaluation &amp; Economic Appraisal </a:t>
            </a:r>
            <a:br>
              <a:rPr lang="en-US" dirty="0"/>
            </a:br>
            <a:r>
              <a:rPr lang="en-US" dirty="0"/>
              <a:t>of Alternatives</a:t>
            </a:r>
          </a:p>
          <a:p>
            <a:pPr marL="971550" lvl="1" indent="-514350">
              <a:buFont typeface="+mj-lt"/>
              <a:buAutoNum type="arabicPeriod"/>
            </a:pPr>
            <a:r>
              <a:rPr lang="en-US" dirty="0"/>
              <a:t>Documentation</a:t>
            </a:r>
          </a:p>
          <a:p>
            <a:endParaRPr lang="en-US" dirty="0"/>
          </a:p>
        </p:txBody>
      </p:sp>
    </p:spTree>
    <p:extLst>
      <p:ext uri="{BB962C8B-B14F-4D97-AF65-F5344CB8AC3E}">
        <p14:creationId xmlns:p14="http://schemas.microsoft.com/office/powerpoint/2010/main" val="3621979421"/>
      </p:ext>
    </p:extLst>
  </p:cSld>
  <p:clrMapOvr>
    <a:masterClrMapping/>
  </p:clrMapOvr>
  <p:transition spd="slow">
    <p:fade/>
  </p:transition>
</p:sld>
</file>

<file path=ppt/theme/theme1.xml><?xml version="1.0" encoding="utf-8"?>
<a:theme xmlns:a="http://schemas.openxmlformats.org/drawingml/2006/main" name="WisDOT template widescreen gray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497c95b2368c8af117c8dcf77339d23a">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7E18C0-9FEC-4735-9483-4E080F4A0987}"/>
</file>

<file path=customXml/itemProps2.xml><?xml version="1.0" encoding="utf-8"?>
<ds:datastoreItem xmlns:ds="http://schemas.openxmlformats.org/officeDocument/2006/customXml" ds:itemID="{D7EF94EE-FC10-4179-8F65-8A4F81B5425E}"/>
</file>

<file path=customXml/itemProps3.xml><?xml version="1.0" encoding="utf-8"?>
<ds:datastoreItem xmlns:ds="http://schemas.openxmlformats.org/officeDocument/2006/customXml" ds:itemID="{F85F2119-7FB6-4F05-AB0E-949F512CE69D}"/>
</file>

<file path=docProps/app.xml><?xml version="1.0" encoding="utf-8"?>
<Properties xmlns="http://schemas.openxmlformats.org/officeDocument/2006/extended-properties" xmlns:vt="http://schemas.openxmlformats.org/officeDocument/2006/docPropsVTypes">
  <TotalTime>7266</TotalTime>
  <Words>3136</Words>
  <Application>Microsoft Office PowerPoint</Application>
  <PresentationFormat>Widescreen</PresentationFormat>
  <Paragraphs>271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-apple-system</vt:lpstr>
      <vt:lpstr>Arial</vt:lpstr>
      <vt:lpstr>Arial Narrow</vt:lpstr>
      <vt:lpstr>Calibri</vt:lpstr>
      <vt:lpstr>Wingdings</vt:lpstr>
      <vt:lpstr>WisDOT template widescreen gray background</vt:lpstr>
      <vt:lpstr>Safety Certification Process General Overview</vt:lpstr>
      <vt:lpstr>Overview</vt:lpstr>
      <vt:lpstr>Safety Certification Process</vt:lpstr>
      <vt:lpstr>Safety Certification Process</vt:lpstr>
      <vt:lpstr>Safety Certification Process</vt:lpstr>
      <vt:lpstr>Safety Certification Process</vt:lpstr>
      <vt:lpstr>When is this completed?</vt:lpstr>
      <vt:lpstr>Safety Certification Process</vt:lpstr>
      <vt:lpstr>Safety Certification Process</vt:lpstr>
      <vt:lpstr>Safety Certification Process</vt:lpstr>
      <vt:lpstr>Safety Certification Process</vt:lpstr>
      <vt:lpstr>Safety Certification Process</vt:lpstr>
      <vt:lpstr>Safety Certification Process</vt:lpstr>
      <vt:lpstr>Safety Certification Process</vt:lpstr>
      <vt:lpstr>Safety Certification Process</vt:lpstr>
      <vt:lpstr>Bureau of Traffic Operations Role</vt:lpstr>
      <vt:lpstr>Resources</vt:lpstr>
      <vt:lpstr>Safety Certification Process Interaction</vt:lpstr>
      <vt:lpstr>Process Interaction</vt:lpstr>
      <vt:lpstr>Process Interaction</vt:lpstr>
      <vt:lpstr>Process Interaction</vt:lpstr>
      <vt:lpstr>BTO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IHSDM and WisDOT Safety Analyses</dc:title>
  <dc:creator>KIRKPATRICK, MARY K</dc:creator>
  <cp:lastModifiedBy>Brugman, Daniel J - DOT</cp:lastModifiedBy>
  <cp:revision>324</cp:revision>
  <cp:lastPrinted>2019-03-14T17:10:49Z</cp:lastPrinted>
  <dcterms:created xsi:type="dcterms:W3CDTF">2017-03-24T16:34:12Z</dcterms:created>
  <dcterms:modified xsi:type="dcterms:W3CDTF">2022-11-09T21:59:11Z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