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handoutMasterIdLst>
    <p:handoutMasterId r:id="rId26"/>
  </p:handoutMasterIdLst>
  <p:sldIdLst>
    <p:sldId id="1279" r:id="rId5"/>
    <p:sldId id="1283" r:id="rId6"/>
    <p:sldId id="1278" r:id="rId7"/>
    <p:sldId id="1280" r:id="rId8"/>
    <p:sldId id="1281" r:id="rId9"/>
    <p:sldId id="1296" r:id="rId10"/>
    <p:sldId id="1282" r:id="rId11"/>
    <p:sldId id="1286" r:id="rId12"/>
    <p:sldId id="1284" r:id="rId13"/>
    <p:sldId id="1287" r:id="rId14"/>
    <p:sldId id="1285" r:id="rId15"/>
    <p:sldId id="1289" r:id="rId16"/>
    <p:sldId id="1292" r:id="rId17"/>
    <p:sldId id="1291" r:id="rId18"/>
    <p:sldId id="1288" r:id="rId19"/>
    <p:sldId id="1293" r:id="rId20"/>
    <p:sldId id="1290" r:id="rId21"/>
    <p:sldId id="1297" r:id="rId22"/>
    <p:sldId id="1294" r:id="rId23"/>
    <p:sldId id="1295" r:id="rId2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N, ERIN M" initials="SEM" lastIdx="1" clrIdx="0">
    <p:extLst>
      <p:ext uri="{19B8F6BF-5375-455C-9EA6-DF929625EA0E}">
        <p15:presenceInfo xmlns:p15="http://schemas.microsoft.com/office/powerpoint/2012/main" userId="S-1-5-21-2014430026-1432593244-2068819953-51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89949" autoAdjust="0"/>
  </p:normalViewPr>
  <p:slideViewPr>
    <p:cSldViewPr snapToGrid="0">
      <p:cViewPr varScale="1">
        <p:scale>
          <a:sx n="115" d="100"/>
          <a:sy n="115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Work Zone Training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Work Zone Training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flagging?</a:t>
            </a:r>
          </a:p>
          <a:p>
            <a:r>
              <a:rPr lang="en-US" dirty="0"/>
              <a:t>-How many flaggers do we need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  <a:p>
            <a:r>
              <a:rPr lang="en-US" dirty="0"/>
              <a:t>-WIS 60 55 mph divided you </a:t>
            </a:r>
            <a:r>
              <a:rPr lang="en-US" dirty="0" err="1"/>
              <a:t>xyz</a:t>
            </a:r>
            <a:r>
              <a:rPr lang="en-US" dirty="0"/>
              <a:t> chart</a:t>
            </a:r>
          </a:p>
          <a:p>
            <a:r>
              <a:rPr lang="en-US" dirty="0"/>
              <a:t>-Concrete blow out on the splitter island</a:t>
            </a:r>
          </a:p>
          <a:p>
            <a:r>
              <a:rPr lang="en-US" dirty="0"/>
              <a:t>How do we do traffic control</a:t>
            </a:r>
          </a:p>
          <a:p>
            <a:r>
              <a:rPr lang="en-US" dirty="0"/>
              <a:t>-Use multiple layouts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 50 MPH</a:t>
            </a:r>
          </a:p>
          <a:p>
            <a:r>
              <a:rPr lang="en-US" dirty="0"/>
              <a:t>WB 50 MPH Hill </a:t>
            </a:r>
          </a:p>
          <a:p>
            <a:r>
              <a:rPr lang="en-US" dirty="0"/>
              <a:t>SB 45 MPH coming out of another roundabout</a:t>
            </a:r>
          </a:p>
          <a:p>
            <a:r>
              <a:rPr lang="en-US" dirty="0"/>
              <a:t>NB 45 MPH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Work Zone Training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  <a:p>
            <a:r>
              <a:rPr lang="en-US" dirty="0"/>
              <a:t>-WIS 60 55 mph divided you </a:t>
            </a:r>
            <a:r>
              <a:rPr lang="en-US" dirty="0" err="1"/>
              <a:t>xyz</a:t>
            </a:r>
            <a:r>
              <a:rPr lang="en-US" dirty="0"/>
              <a:t> chart</a:t>
            </a:r>
          </a:p>
          <a:p>
            <a:r>
              <a:rPr lang="en-US" dirty="0"/>
              <a:t>-Concrete blow out on the splitter island</a:t>
            </a:r>
          </a:p>
          <a:p>
            <a:r>
              <a:rPr lang="en-US" dirty="0"/>
              <a:t>How do we do traffic control</a:t>
            </a:r>
          </a:p>
          <a:p>
            <a:r>
              <a:rPr lang="en-US" dirty="0"/>
              <a:t>-Use multiple layouts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essentially let them know it is not acceptable to block off an entire month or couple weeks to be out there 1 or 2 days.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Work Zone Training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3"/>
            <a:ext cx="82296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770" y="2286000"/>
            <a:ext cx="8229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09" indent="-285744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9658348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0"/>
            <a:ext cx="82296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0" y="1930401"/>
            <a:ext cx="82296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45770" y="2743201"/>
            <a:ext cx="82296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266206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0"/>
            <a:ext cx="82296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0" y="1930401"/>
            <a:ext cx="82296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5770" y="2743201"/>
            <a:ext cx="4070474" cy="382545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65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46948" y="2743200"/>
            <a:ext cx="3928422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288998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  <p:sldLayoutId id="2147483682" r:id="rId8"/>
    <p:sldLayoutId id="2147483683" r:id="rId9"/>
    <p:sldLayoutId id="2147483684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C3ED6-F260-484E-9493-979D085E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22" y="0"/>
            <a:ext cx="465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53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6473-68CD-4FDC-AA6C-F3F60B096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1714192"/>
            <a:ext cx="5438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827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400B-69FE-464E-A9A0-DA51DDF3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7250"/>
            <a:ext cx="8229600" cy="846754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6D5F5-8DB5-4AE9-8B26-65E665C945D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06A95-83FF-4C50-BAEE-0B2C09B51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t="5410" r="14190" b="5609"/>
          <a:stretch/>
        </p:blipFill>
        <p:spPr>
          <a:xfrm>
            <a:off x="2736963" y="1534836"/>
            <a:ext cx="3558562" cy="4198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63847-9389-489F-A4BF-205EB64D1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74" y="5733564"/>
            <a:ext cx="6782940" cy="8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599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AEF66C-9E77-4057-A754-B63F63C74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0" b="-37"/>
          <a:stretch/>
        </p:blipFill>
        <p:spPr>
          <a:xfrm>
            <a:off x="0" y="1616528"/>
            <a:ext cx="9144000" cy="4384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1D3F788-D12D-4A5C-9F28-5CD0832604F8}"/>
              </a:ext>
            </a:extLst>
          </p:cNvPr>
          <p:cNvSpPr/>
          <p:nvPr/>
        </p:nvSpPr>
        <p:spPr>
          <a:xfrm>
            <a:off x="3100280" y="3498611"/>
            <a:ext cx="135356" cy="2075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D6996-17D1-4A1F-809A-9100D2A38CCB}"/>
              </a:ext>
            </a:extLst>
          </p:cNvPr>
          <p:cNvSpPr txBox="1"/>
          <p:nvPr/>
        </p:nvSpPr>
        <p:spPr>
          <a:xfrm>
            <a:off x="7674429" y="5998735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38615694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D467C-AFB0-4B22-858E-572E00A3A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2"/>
          <a:stretch/>
        </p:blipFill>
        <p:spPr>
          <a:xfrm>
            <a:off x="-40823" y="1012372"/>
            <a:ext cx="9180923" cy="4767449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C691450-4703-4C42-BA65-7427C9FEEA93}"/>
              </a:ext>
            </a:extLst>
          </p:cNvPr>
          <p:cNvSpPr/>
          <p:nvPr/>
        </p:nvSpPr>
        <p:spPr>
          <a:xfrm>
            <a:off x="4800493" y="2855674"/>
            <a:ext cx="200132" cy="2375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0C9B-B244-4E1C-8920-6286153F77DA}"/>
              </a:ext>
            </a:extLst>
          </p:cNvPr>
          <p:cNvSpPr txBox="1"/>
          <p:nvPr/>
        </p:nvSpPr>
        <p:spPr>
          <a:xfrm>
            <a:off x="7674429" y="5779821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F2ED5-482E-49FD-8620-AACDE652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81" y="350332"/>
            <a:ext cx="823031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09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AEF66C-9E77-4057-A754-B63F63C74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0" b="-37"/>
          <a:stretch/>
        </p:blipFill>
        <p:spPr>
          <a:xfrm>
            <a:off x="0" y="1616528"/>
            <a:ext cx="9144000" cy="4384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1D3F788-D12D-4A5C-9F28-5CD0832604F8}"/>
              </a:ext>
            </a:extLst>
          </p:cNvPr>
          <p:cNvSpPr/>
          <p:nvPr/>
        </p:nvSpPr>
        <p:spPr>
          <a:xfrm>
            <a:off x="3100280" y="3498611"/>
            <a:ext cx="135356" cy="2075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32867-6C17-4436-B170-F4915F7F72E8}"/>
              </a:ext>
            </a:extLst>
          </p:cNvPr>
          <p:cNvSpPr txBox="1"/>
          <p:nvPr/>
        </p:nvSpPr>
        <p:spPr>
          <a:xfrm>
            <a:off x="5908366" y="2806114"/>
            <a:ext cx="1592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50 mph and above Lane Closure</a:t>
            </a:r>
          </a:p>
          <a:p>
            <a:pPr algn="ctr"/>
            <a:r>
              <a:rPr lang="en-US" sz="1350" b="1" dirty="0">
                <a:solidFill>
                  <a:schemeClr val="accent2"/>
                </a:solidFill>
              </a:rPr>
              <a:t>Multi-Lane Divided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E7F12-A23A-4E6E-BE0E-55CE0FD7F818}"/>
              </a:ext>
            </a:extLst>
          </p:cNvPr>
          <p:cNvSpPr txBox="1"/>
          <p:nvPr/>
        </p:nvSpPr>
        <p:spPr>
          <a:xfrm>
            <a:off x="356652" y="4087907"/>
            <a:ext cx="1592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Closing One Turn Lane on Dual Turn Lanes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BBE23-6292-4A67-B8E1-DB63392E0C48}"/>
              </a:ext>
            </a:extLst>
          </p:cNvPr>
          <p:cNvSpPr txBox="1"/>
          <p:nvPr/>
        </p:nvSpPr>
        <p:spPr>
          <a:xfrm>
            <a:off x="3235636" y="4221045"/>
            <a:ext cx="1414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Left Lane Closure in Roundabout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8B839-6871-4973-94E7-459DE626E8AC}"/>
              </a:ext>
            </a:extLst>
          </p:cNvPr>
          <p:cNvSpPr txBox="1"/>
          <p:nvPr/>
        </p:nvSpPr>
        <p:spPr>
          <a:xfrm>
            <a:off x="1695595" y="1911288"/>
            <a:ext cx="794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Road Work Ahead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0534C-124D-4DEA-ABA1-8CAF603151F4}"/>
              </a:ext>
            </a:extLst>
          </p:cNvPr>
          <p:cNvSpPr txBox="1"/>
          <p:nvPr/>
        </p:nvSpPr>
        <p:spPr>
          <a:xfrm>
            <a:off x="2936566" y="5270789"/>
            <a:ext cx="794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Road Work Ahead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51223B-0ACD-47DE-86D6-30EE88BCD7A6}"/>
              </a:ext>
            </a:extLst>
          </p:cNvPr>
          <p:cNvSpPr/>
          <p:nvPr/>
        </p:nvSpPr>
        <p:spPr>
          <a:xfrm>
            <a:off x="3328987" y="3640456"/>
            <a:ext cx="5815013" cy="101441"/>
          </a:xfrm>
          <a:custGeom>
            <a:avLst/>
            <a:gdLst>
              <a:gd name="connsiteX0" fmla="*/ 0 w 4674870"/>
              <a:gd name="connsiteY0" fmla="*/ 0 h 175260"/>
              <a:gd name="connsiteX1" fmla="*/ 45720 w 4674870"/>
              <a:gd name="connsiteY1" fmla="*/ 26670 h 175260"/>
              <a:gd name="connsiteX2" fmla="*/ 83820 w 4674870"/>
              <a:gd name="connsiteY2" fmla="*/ 49530 h 175260"/>
              <a:gd name="connsiteX3" fmla="*/ 148590 w 4674870"/>
              <a:gd name="connsiteY3" fmla="*/ 72390 h 175260"/>
              <a:gd name="connsiteX4" fmla="*/ 209550 w 4674870"/>
              <a:gd name="connsiteY4" fmla="*/ 95250 h 175260"/>
              <a:gd name="connsiteX5" fmla="*/ 293370 w 4674870"/>
              <a:gd name="connsiteY5" fmla="*/ 106680 h 175260"/>
              <a:gd name="connsiteX6" fmla="*/ 388620 w 4674870"/>
              <a:gd name="connsiteY6" fmla="*/ 110490 h 175260"/>
              <a:gd name="connsiteX7" fmla="*/ 499110 w 4674870"/>
              <a:gd name="connsiteY7" fmla="*/ 102870 h 175260"/>
              <a:gd name="connsiteX8" fmla="*/ 605790 w 4674870"/>
              <a:gd name="connsiteY8" fmla="*/ 95250 h 175260"/>
              <a:gd name="connsiteX9" fmla="*/ 1588770 w 4674870"/>
              <a:gd name="connsiteY9" fmla="*/ 49530 h 175260"/>
              <a:gd name="connsiteX10" fmla="*/ 2164080 w 4674870"/>
              <a:gd name="connsiteY10" fmla="*/ 26670 h 175260"/>
              <a:gd name="connsiteX11" fmla="*/ 3695700 w 4674870"/>
              <a:gd name="connsiteY11" fmla="*/ 34290 h 175260"/>
              <a:gd name="connsiteX12" fmla="*/ 4671060 w 4674870"/>
              <a:gd name="connsiteY12" fmla="*/ 41910 h 175260"/>
              <a:gd name="connsiteX13" fmla="*/ 4674870 w 4674870"/>
              <a:gd name="connsiteY13" fmla="*/ 118110 h 175260"/>
              <a:gd name="connsiteX14" fmla="*/ 2175510 w 4674870"/>
              <a:gd name="connsiteY14" fmla="*/ 87630 h 175260"/>
              <a:gd name="connsiteX15" fmla="*/ 1245870 w 4674870"/>
              <a:gd name="connsiteY15" fmla="*/ 125730 h 175260"/>
              <a:gd name="connsiteX16" fmla="*/ 605790 w 4674870"/>
              <a:gd name="connsiteY16" fmla="*/ 175260 h 175260"/>
              <a:gd name="connsiteX17" fmla="*/ 342900 w 4674870"/>
              <a:gd name="connsiteY17" fmla="*/ 175260 h 175260"/>
              <a:gd name="connsiteX18" fmla="*/ 201930 w 4674870"/>
              <a:gd name="connsiteY18" fmla="*/ 148590 h 175260"/>
              <a:gd name="connsiteX19" fmla="*/ 118110 w 4674870"/>
              <a:gd name="connsiteY19" fmla="*/ 129540 h 175260"/>
              <a:gd name="connsiteX20" fmla="*/ 26670 w 4674870"/>
              <a:gd name="connsiteY20" fmla="*/ 102870 h 175260"/>
              <a:gd name="connsiteX21" fmla="*/ 0 w 4674870"/>
              <a:gd name="connsiteY21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74870" h="175260">
                <a:moveTo>
                  <a:pt x="0" y="0"/>
                </a:moveTo>
                <a:lnTo>
                  <a:pt x="45720" y="26670"/>
                </a:lnTo>
                <a:lnTo>
                  <a:pt x="83820" y="49530"/>
                </a:lnTo>
                <a:lnTo>
                  <a:pt x="148590" y="72390"/>
                </a:lnTo>
                <a:lnTo>
                  <a:pt x="209550" y="95250"/>
                </a:lnTo>
                <a:lnTo>
                  <a:pt x="293370" y="106680"/>
                </a:lnTo>
                <a:lnTo>
                  <a:pt x="388620" y="110490"/>
                </a:lnTo>
                <a:lnTo>
                  <a:pt x="499110" y="102870"/>
                </a:lnTo>
                <a:lnTo>
                  <a:pt x="605790" y="95250"/>
                </a:lnTo>
                <a:lnTo>
                  <a:pt x="1588770" y="49530"/>
                </a:lnTo>
                <a:lnTo>
                  <a:pt x="2164080" y="26670"/>
                </a:lnTo>
                <a:lnTo>
                  <a:pt x="3695700" y="34290"/>
                </a:lnTo>
                <a:lnTo>
                  <a:pt x="4671060" y="41910"/>
                </a:lnTo>
                <a:lnTo>
                  <a:pt x="4674870" y="118110"/>
                </a:lnTo>
                <a:lnTo>
                  <a:pt x="2175510" y="87630"/>
                </a:lnTo>
                <a:lnTo>
                  <a:pt x="1245870" y="125730"/>
                </a:lnTo>
                <a:lnTo>
                  <a:pt x="605790" y="175260"/>
                </a:lnTo>
                <a:lnTo>
                  <a:pt x="342900" y="175260"/>
                </a:lnTo>
                <a:lnTo>
                  <a:pt x="201930" y="148590"/>
                </a:lnTo>
                <a:lnTo>
                  <a:pt x="118110" y="129540"/>
                </a:lnTo>
                <a:lnTo>
                  <a:pt x="26670" y="102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4C3FDE-DDA4-41F0-BC03-2EBCC92C6AA7}"/>
              </a:ext>
            </a:extLst>
          </p:cNvPr>
          <p:cNvSpPr/>
          <p:nvPr/>
        </p:nvSpPr>
        <p:spPr>
          <a:xfrm>
            <a:off x="2623185" y="3456862"/>
            <a:ext cx="657940" cy="621506"/>
          </a:xfrm>
          <a:custGeom>
            <a:avLst/>
            <a:gdLst>
              <a:gd name="connsiteX0" fmla="*/ 0 w 877253"/>
              <a:gd name="connsiteY0" fmla="*/ 554355 h 828675"/>
              <a:gd name="connsiteX1" fmla="*/ 260033 w 877253"/>
              <a:gd name="connsiteY1" fmla="*/ 740092 h 828675"/>
              <a:gd name="connsiteX2" fmla="*/ 351473 w 877253"/>
              <a:gd name="connsiteY2" fmla="*/ 768667 h 828675"/>
              <a:gd name="connsiteX3" fmla="*/ 468630 w 877253"/>
              <a:gd name="connsiteY3" fmla="*/ 760095 h 828675"/>
              <a:gd name="connsiteX4" fmla="*/ 600075 w 877253"/>
              <a:gd name="connsiteY4" fmla="*/ 714375 h 828675"/>
              <a:gd name="connsiteX5" fmla="*/ 665798 w 877253"/>
              <a:gd name="connsiteY5" fmla="*/ 642937 h 828675"/>
              <a:gd name="connsiteX6" fmla="*/ 734378 w 877253"/>
              <a:gd name="connsiteY6" fmla="*/ 574357 h 828675"/>
              <a:gd name="connsiteX7" fmla="*/ 762953 w 877253"/>
              <a:gd name="connsiteY7" fmla="*/ 502920 h 828675"/>
              <a:gd name="connsiteX8" fmla="*/ 797243 w 877253"/>
              <a:gd name="connsiteY8" fmla="*/ 380047 h 828675"/>
              <a:gd name="connsiteX9" fmla="*/ 757238 w 877253"/>
              <a:gd name="connsiteY9" fmla="*/ 265747 h 828675"/>
              <a:gd name="connsiteX10" fmla="*/ 694373 w 877253"/>
              <a:gd name="connsiteY10" fmla="*/ 157162 h 828675"/>
              <a:gd name="connsiteX11" fmla="*/ 605790 w 877253"/>
              <a:gd name="connsiteY11" fmla="*/ 114300 h 828675"/>
              <a:gd name="connsiteX12" fmla="*/ 462915 w 877253"/>
              <a:gd name="connsiteY12" fmla="*/ 74295 h 828675"/>
              <a:gd name="connsiteX13" fmla="*/ 291465 w 877253"/>
              <a:gd name="connsiteY13" fmla="*/ 82867 h 828675"/>
              <a:gd name="connsiteX14" fmla="*/ 160020 w 877253"/>
              <a:gd name="connsiteY14" fmla="*/ 157162 h 828675"/>
              <a:gd name="connsiteX15" fmla="*/ 331470 w 877253"/>
              <a:gd name="connsiteY15" fmla="*/ 11430 h 828675"/>
              <a:gd name="connsiteX16" fmla="*/ 437198 w 877253"/>
              <a:gd name="connsiteY16" fmla="*/ 0 h 828675"/>
              <a:gd name="connsiteX17" fmla="*/ 557213 w 877253"/>
              <a:gd name="connsiteY17" fmla="*/ 11430 h 828675"/>
              <a:gd name="connsiteX18" fmla="*/ 697230 w 877253"/>
              <a:gd name="connsiteY18" fmla="*/ 65722 h 828675"/>
              <a:gd name="connsiteX19" fmla="*/ 745808 w 877253"/>
              <a:gd name="connsiteY19" fmla="*/ 102870 h 828675"/>
              <a:gd name="connsiteX20" fmla="*/ 814388 w 877253"/>
              <a:gd name="connsiteY20" fmla="*/ 165735 h 828675"/>
              <a:gd name="connsiteX21" fmla="*/ 842963 w 877253"/>
              <a:gd name="connsiteY21" fmla="*/ 217170 h 828675"/>
              <a:gd name="connsiteX22" fmla="*/ 860108 w 877253"/>
              <a:gd name="connsiteY22" fmla="*/ 300037 h 828675"/>
              <a:gd name="connsiteX23" fmla="*/ 877253 w 877253"/>
              <a:gd name="connsiteY23" fmla="*/ 405765 h 828675"/>
              <a:gd name="connsiteX24" fmla="*/ 851535 w 877253"/>
              <a:gd name="connsiteY24" fmla="*/ 517207 h 828675"/>
              <a:gd name="connsiteX25" fmla="*/ 811530 w 877253"/>
              <a:gd name="connsiteY25" fmla="*/ 591502 h 828675"/>
              <a:gd name="connsiteX26" fmla="*/ 745808 w 877253"/>
              <a:gd name="connsiteY26" fmla="*/ 668655 h 828675"/>
              <a:gd name="connsiteX27" fmla="*/ 685800 w 877253"/>
              <a:gd name="connsiteY27" fmla="*/ 737235 h 828675"/>
              <a:gd name="connsiteX28" fmla="*/ 608648 w 877253"/>
              <a:gd name="connsiteY28" fmla="*/ 782955 h 828675"/>
              <a:gd name="connsiteX29" fmla="*/ 488633 w 877253"/>
              <a:gd name="connsiteY29" fmla="*/ 820102 h 828675"/>
              <a:gd name="connsiteX30" fmla="*/ 348615 w 877253"/>
              <a:gd name="connsiteY30" fmla="*/ 828675 h 828675"/>
              <a:gd name="connsiteX31" fmla="*/ 237173 w 877253"/>
              <a:gd name="connsiteY31" fmla="*/ 811530 h 828675"/>
              <a:gd name="connsiteX32" fmla="*/ 128588 w 877253"/>
              <a:gd name="connsiteY32" fmla="*/ 768667 h 828675"/>
              <a:gd name="connsiteX33" fmla="*/ 65723 w 877253"/>
              <a:gd name="connsiteY33" fmla="*/ 702945 h 828675"/>
              <a:gd name="connsiteX34" fmla="*/ 25718 w 877253"/>
              <a:gd name="connsiteY34" fmla="*/ 628650 h 828675"/>
              <a:gd name="connsiteX35" fmla="*/ 0 w 877253"/>
              <a:gd name="connsiteY35" fmla="*/ 55435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7253" h="828675">
                <a:moveTo>
                  <a:pt x="0" y="554355"/>
                </a:moveTo>
                <a:lnTo>
                  <a:pt x="260033" y="740092"/>
                </a:lnTo>
                <a:lnTo>
                  <a:pt x="351473" y="768667"/>
                </a:lnTo>
                <a:lnTo>
                  <a:pt x="468630" y="760095"/>
                </a:lnTo>
                <a:lnTo>
                  <a:pt x="600075" y="714375"/>
                </a:lnTo>
                <a:lnTo>
                  <a:pt x="665798" y="642937"/>
                </a:lnTo>
                <a:lnTo>
                  <a:pt x="734378" y="574357"/>
                </a:lnTo>
                <a:lnTo>
                  <a:pt x="762953" y="502920"/>
                </a:lnTo>
                <a:lnTo>
                  <a:pt x="797243" y="380047"/>
                </a:lnTo>
                <a:lnTo>
                  <a:pt x="757238" y="265747"/>
                </a:lnTo>
                <a:lnTo>
                  <a:pt x="694373" y="157162"/>
                </a:lnTo>
                <a:lnTo>
                  <a:pt x="605790" y="114300"/>
                </a:lnTo>
                <a:lnTo>
                  <a:pt x="462915" y="74295"/>
                </a:lnTo>
                <a:lnTo>
                  <a:pt x="291465" y="82867"/>
                </a:lnTo>
                <a:lnTo>
                  <a:pt x="160020" y="157162"/>
                </a:lnTo>
                <a:lnTo>
                  <a:pt x="331470" y="11430"/>
                </a:lnTo>
                <a:lnTo>
                  <a:pt x="437198" y="0"/>
                </a:lnTo>
                <a:lnTo>
                  <a:pt x="557213" y="11430"/>
                </a:lnTo>
                <a:lnTo>
                  <a:pt x="697230" y="65722"/>
                </a:lnTo>
                <a:lnTo>
                  <a:pt x="745808" y="102870"/>
                </a:lnTo>
                <a:lnTo>
                  <a:pt x="814388" y="165735"/>
                </a:lnTo>
                <a:lnTo>
                  <a:pt x="842963" y="217170"/>
                </a:lnTo>
                <a:lnTo>
                  <a:pt x="860108" y="300037"/>
                </a:lnTo>
                <a:lnTo>
                  <a:pt x="877253" y="405765"/>
                </a:lnTo>
                <a:lnTo>
                  <a:pt x="851535" y="517207"/>
                </a:lnTo>
                <a:lnTo>
                  <a:pt x="811530" y="591502"/>
                </a:lnTo>
                <a:lnTo>
                  <a:pt x="745808" y="668655"/>
                </a:lnTo>
                <a:lnTo>
                  <a:pt x="685800" y="737235"/>
                </a:lnTo>
                <a:lnTo>
                  <a:pt x="608648" y="782955"/>
                </a:lnTo>
                <a:lnTo>
                  <a:pt x="488633" y="820102"/>
                </a:lnTo>
                <a:lnTo>
                  <a:pt x="348615" y="828675"/>
                </a:lnTo>
                <a:lnTo>
                  <a:pt x="237173" y="811530"/>
                </a:lnTo>
                <a:lnTo>
                  <a:pt x="128588" y="768667"/>
                </a:lnTo>
                <a:lnTo>
                  <a:pt x="65723" y="702945"/>
                </a:lnTo>
                <a:lnTo>
                  <a:pt x="25718" y="628650"/>
                </a:lnTo>
                <a:lnTo>
                  <a:pt x="0" y="55435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B3EDB86-D77C-47E7-B3FC-EA220AA4DA67}"/>
              </a:ext>
            </a:extLst>
          </p:cNvPr>
          <p:cNvSpPr/>
          <p:nvPr/>
        </p:nvSpPr>
        <p:spPr>
          <a:xfrm>
            <a:off x="833676" y="3741897"/>
            <a:ext cx="1712357" cy="150019"/>
          </a:xfrm>
          <a:custGeom>
            <a:avLst/>
            <a:gdLst>
              <a:gd name="connsiteX0" fmla="*/ 0 w 2283142"/>
              <a:gd name="connsiteY0" fmla="*/ 200025 h 200025"/>
              <a:gd name="connsiteX1" fmla="*/ 868680 w 2283142"/>
              <a:gd name="connsiteY1" fmla="*/ 157163 h 200025"/>
              <a:gd name="connsiteX2" fmla="*/ 1674495 w 2283142"/>
              <a:gd name="connsiteY2" fmla="*/ 88583 h 200025"/>
              <a:gd name="connsiteX3" fmla="*/ 1797367 w 2283142"/>
              <a:gd name="connsiteY3" fmla="*/ 82868 h 200025"/>
              <a:gd name="connsiteX4" fmla="*/ 1865947 w 2283142"/>
              <a:gd name="connsiteY4" fmla="*/ 80010 h 200025"/>
              <a:gd name="connsiteX5" fmla="*/ 1943100 w 2283142"/>
              <a:gd name="connsiteY5" fmla="*/ 77153 h 200025"/>
              <a:gd name="connsiteX6" fmla="*/ 2000250 w 2283142"/>
              <a:gd name="connsiteY6" fmla="*/ 82868 h 200025"/>
              <a:gd name="connsiteX7" fmla="*/ 2088832 w 2283142"/>
              <a:gd name="connsiteY7" fmla="*/ 111443 h 200025"/>
              <a:gd name="connsiteX8" fmla="*/ 2154555 w 2283142"/>
              <a:gd name="connsiteY8" fmla="*/ 128588 h 200025"/>
              <a:gd name="connsiteX9" fmla="*/ 2234565 w 2283142"/>
              <a:gd name="connsiteY9" fmla="*/ 171450 h 200025"/>
              <a:gd name="connsiteX10" fmla="*/ 2283142 w 2283142"/>
              <a:gd name="connsiteY10" fmla="*/ 185738 h 200025"/>
              <a:gd name="connsiteX11" fmla="*/ 2254567 w 2283142"/>
              <a:gd name="connsiteY11" fmla="*/ 94298 h 200025"/>
              <a:gd name="connsiteX12" fmla="*/ 2131695 w 2283142"/>
              <a:gd name="connsiteY12" fmla="*/ 45720 h 200025"/>
              <a:gd name="connsiteX13" fmla="*/ 2034540 w 2283142"/>
              <a:gd name="connsiteY13" fmla="*/ 17145 h 200025"/>
              <a:gd name="connsiteX14" fmla="*/ 1943100 w 2283142"/>
              <a:gd name="connsiteY14" fmla="*/ 5715 h 200025"/>
              <a:gd name="connsiteX15" fmla="*/ 1854517 w 2283142"/>
              <a:gd name="connsiteY15" fmla="*/ 0 h 200025"/>
              <a:gd name="connsiteX16" fmla="*/ 1703070 w 2283142"/>
              <a:gd name="connsiteY16" fmla="*/ 20003 h 200025"/>
              <a:gd name="connsiteX17" fmla="*/ 991552 w 2283142"/>
              <a:gd name="connsiteY17" fmla="*/ 77153 h 200025"/>
              <a:gd name="connsiteX18" fmla="*/ 0 w 2283142"/>
              <a:gd name="connsiteY18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3142" h="200025">
                <a:moveTo>
                  <a:pt x="0" y="200025"/>
                </a:moveTo>
                <a:lnTo>
                  <a:pt x="868680" y="157163"/>
                </a:lnTo>
                <a:lnTo>
                  <a:pt x="1674495" y="88583"/>
                </a:lnTo>
                <a:lnTo>
                  <a:pt x="1797367" y="82868"/>
                </a:lnTo>
                <a:lnTo>
                  <a:pt x="1865947" y="80010"/>
                </a:lnTo>
                <a:lnTo>
                  <a:pt x="1943100" y="77153"/>
                </a:lnTo>
                <a:lnTo>
                  <a:pt x="2000250" y="82868"/>
                </a:lnTo>
                <a:lnTo>
                  <a:pt x="2088832" y="111443"/>
                </a:lnTo>
                <a:lnTo>
                  <a:pt x="2154555" y="128588"/>
                </a:lnTo>
                <a:lnTo>
                  <a:pt x="2234565" y="171450"/>
                </a:lnTo>
                <a:lnTo>
                  <a:pt x="2283142" y="185738"/>
                </a:lnTo>
                <a:lnTo>
                  <a:pt x="2254567" y="94298"/>
                </a:lnTo>
                <a:lnTo>
                  <a:pt x="2131695" y="45720"/>
                </a:lnTo>
                <a:lnTo>
                  <a:pt x="2034540" y="17145"/>
                </a:lnTo>
                <a:lnTo>
                  <a:pt x="1943100" y="5715"/>
                </a:lnTo>
                <a:lnTo>
                  <a:pt x="1854517" y="0"/>
                </a:lnTo>
                <a:lnTo>
                  <a:pt x="1703070" y="20003"/>
                </a:lnTo>
                <a:lnTo>
                  <a:pt x="991552" y="77153"/>
                </a:lnTo>
                <a:lnTo>
                  <a:pt x="0" y="20002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E8F71-3A12-4D9C-8A9E-0E6F05A58480}"/>
              </a:ext>
            </a:extLst>
          </p:cNvPr>
          <p:cNvSpPr txBox="1"/>
          <p:nvPr/>
        </p:nvSpPr>
        <p:spPr>
          <a:xfrm>
            <a:off x="7788729" y="5959862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7611793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62B6-CFD9-488A-9D3C-E95401B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94363"/>
            <a:ext cx="8229600" cy="1325563"/>
          </a:xfrm>
        </p:spPr>
        <p:txBody>
          <a:bodyPr/>
          <a:lstStyle/>
          <a:p>
            <a:r>
              <a:rPr lang="en-US" sz="3600" dirty="0"/>
              <a:t>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308CB-B6B5-4368-88A3-1712DE7F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62" y="1821922"/>
            <a:ext cx="4711343" cy="405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6724F-072A-4F3B-8AAA-C691E566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00" y="5811199"/>
            <a:ext cx="1704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55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3E64-DBF8-42FD-84C2-993C8FD6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94363"/>
            <a:ext cx="8229600" cy="1325563"/>
          </a:xfrm>
        </p:spPr>
        <p:txBody>
          <a:bodyPr/>
          <a:lstStyle/>
          <a:p>
            <a:r>
              <a:rPr lang="en-US" sz="3600" dirty="0"/>
              <a:t>Before Work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1045B-F82E-40A3-8795-C289902C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needs of  your work zone:</a:t>
            </a:r>
          </a:p>
          <a:p>
            <a:pPr lvl="1"/>
            <a:r>
              <a:rPr lang="en-US" dirty="0"/>
              <a:t>How long will the fix be?</a:t>
            </a:r>
          </a:p>
          <a:p>
            <a:pPr lvl="1"/>
            <a:r>
              <a:rPr lang="en-US" dirty="0"/>
              <a:t>How large of an impact will there be?</a:t>
            </a:r>
          </a:p>
          <a:p>
            <a:pPr lvl="1"/>
            <a:r>
              <a:rPr lang="en-US" dirty="0"/>
              <a:t>What type of traffic is on the road?</a:t>
            </a:r>
          </a:p>
          <a:p>
            <a:pPr lvl="1"/>
            <a:r>
              <a:rPr lang="en-US" dirty="0"/>
              <a:t>What Layout(s) will be used?</a:t>
            </a:r>
          </a:p>
          <a:p>
            <a:pPr lvl="1"/>
            <a:r>
              <a:rPr lang="en-US" dirty="0"/>
              <a:t>What traffic control devices are needed?</a:t>
            </a:r>
          </a:p>
          <a:p>
            <a:r>
              <a:rPr lang="en-US" dirty="0"/>
              <a:t>Use </a:t>
            </a:r>
            <a:r>
              <a:rPr lang="en-US" dirty="0" err="1"/>
              <a:t>WisDOT</a:t>
            </a:r>
            <a:r>
              <a:rPr lang="en-US" dirty="0"/>
              <a:t> as a reference, ask for help</a:t>
            </a:r>
          </a:p>
          <a:p>
            <a:r>
              <a:rPr lang="en-US" dirty="0"/>
              <a:t>Lane Closure System Entry</a:t>
            </a:r>
          </a:p>
          <a:p>
            <a:pPr lvl="1"/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441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438D-C1B8-4312-B3EF-F6155612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1665" y="547269"/>
            <a:ext cx="10972800" cy="1270528"/>
          </a:xfrm>
        </p:spPr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5749-75D8-479A-855B-7DECB12F1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14400" y="1517385"/>
            <a:ext cx="10972800" cy="457200"/>
          </a:xfrm>
        </p:spPr>
        <p:txBody>
          <a:bodyPr>
            <a:no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9CA7-408C-49DB-AE7C-8C66DD19A7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66" y="2146363"/>
            <a:ext cx="4286937" cy="4711637"/>
          </a:xfrm>
        </p:spPr>
        <p:txBody>
          <a:bodyPr/>
          <a:lstStyle/>
          <a:p>
            <a:r>
              <a:rPr lang="en-US" dirty="0"/>
              <a:t>Traveler Information</a:t>
            </a:r>
          </a:p>
          <a:p>
            <a:pPr lvl="1"/>
            <a:r>
              <a:rPr lang="en-US" dirty="0"/>
              <a:t>Entries go into 511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Traveler Information (WAZE, Google, etc.)</a:t>
            </a:r>
          </a:p>
          <a:p>
            <a:r>
              <a:rPr lang="en-US" dirty="0"/>
              <a:t>OSOW Permits</a:t>
            </a:r>
          </a:p>
          <a:p>
            <a:pPr marL="228594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16A"/>
                </a:solidFill>
              </a:rPr>
              <a:t>Better planning and coordination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64FE7-5031-42C7-A214-7EA2515B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18" y="2146363"/>
            <a:ext cx="4783553" cy="3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234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D716-1BA8-48F3-A44A-1C6847DC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B36F3-1F4C-48F0-8047-776E65A8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2" y="1556311"/>
            <a:ext cx="6302830" cy="53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490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3397-FA13-46C1-81A3-7366C345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008-80F5-4B40-8B4E-1F68A8E8E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8" y="2428646"/>
            <a:ext cx="3867150" cy="4140011"/>
          </a:xfrm>
        </p:spPr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7 days in advanced if width restrictions</a:t>
            </a:r>
          </a:p>
          <a:p>
            <a:pPr lvl="1"/>
            <a:r>
              <a:rPr lang="en-US" dirty="0"/>
              <a:t>3 days in advance if no width restrictions</a:t>
            </a:r>
          </a:p>
          <a:p>
            <a:pPr marL="228594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16A"/>
                </a:solidFill>
              </a:rPr>
              <a:t>Cancel/Postpone Closures that do not happen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7FEB247-3C25-4ABF-B5E1-86E1B91972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375" r="8424"/>
          <a:stretch/>
        </p:blipFill>
        <p:spPr>
          <a:xfrm>
            <a:off x="4491038" y="2428646"/>
            <a:ext cx="4187799" cy="38000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C585E8-890C-4F02-8884-3E34C6687EEA}"/>
              </a:ext>
            </a:extLst>
          </p:cNvPr>
          <p:cNvSpPr/>
          <p:nvPr/>
        </p:nvSpPr>
        <p:spPr>
          <a:xfrm>
            <a:off x="6517843" y="4328672"/>
            <a:ext cx="1331367" cy="21406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422F3-9C40-4DB7-8515-3CC2C923568B}"/>
              </a:ext>
            </a:extLst>
          </p:cNvPr>
          <p:cNvSpPr/>
          <p:nvPr/>
        </p:nvSpPr>
        <p:spPr>
          <a:xfrm>
            <a:off x="4709770" y="3006547"/>
            <a:ext cx="2393289" cy="2999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77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E05-D433-408C-B6D0-69610B95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641E-C4DC-4D2C-812A-6CAC94558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BBF36-88DA-4917-BCAE-4A4FD0FDF2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69" y="2914650"/>
            <a:ext cx="7922624" cy="2869090"/>
          </a:xfrm>
        </p:spPr>
        <p:txBody>
          <a:bodyPr/>
          <a:lstStyle/>
          <a:p>
            <a:r>
              <a:rPr lang="en-US" dirty="0"/>
              <a:t>Old booklet was inadequate, did not include:</a:t>
            </a:r>
          </a:p>
          <a:p>
            <a:pPr lvl="1"/>
            <a:r>
              <a:rPr lang="en-US" dirty="0"/>
              <a:t>70 mph</a:t>
            </a:r>
          </a:p>
          <a:p>
            <a:pPr lvl="1"/>
            <a:r>
              <a:rPr lang="en-US" dirty="0"/>
              <a:t>Roundabouts</a:t>
            </a:r>
          </a:p>
          <a:p>
            <a:pPr lvl="1"/>
            <a:endParaRPr lang="en-US" dirty="0"/>
          </a:p>
          <a:p>
            <a:pPr marL="171450"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16A"/>
                </a:solidFill>
              </a:rPr>
              <a:t>Maintenance WZ were substantially different than improvement project WZ </a:t>
            </a:r>
          </a:p>
        </p:txBody>
      </p:sp>
    </p:spTree>
    <p:extLst>
      <p:ext uri="{BB962C8B-B14F-4D97-AF65-F5344CB8AC3E}">
        <p14:creationId xmlns:p14="http://schemas.microsoft.com/office/powerpoint/2010/main" val="104669586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DEE0-DC2E-478E-8317-DB52CC7E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87CC8-84DB-40C8-A7C9-E71336A59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are we looking for?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074AD-F85F-46B4-8755-745EF7C7F7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Correct Advance Warning Area</a:t>
            </a:r>
          </a:p>
          <a:p>
            <a:r>
              <a:rPr lang="en-US" dirty="0"/>
              <a:t>Workers with Hi-Vis apparel</a:t>
            </a:r>
          </a:p>
          <a:p>
            <a:r>
              <a:rPr lang="en-US" dirty="0"/>
              <a:t>LCS Entries</a:t>
            </a:r>
          </a:p>
          <a:p>
            <a:r>
              <a:rPr lang="en-US" dirty="0"/>
              <a:t>Correct devices</a:t>
            </a:r>
          </a:p>
          <a:p>
            <a:r>
              <a:rPr lang="en-US" dirty="0"/>
              <a:t>Flagger Certification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178742-D3DD-4A5F-B5C2-3744C0AE53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024" r="25024"/>
          <a:stretch>
            <a:fillRect/>
          </a:stretch>
        </p:blipFill>
        <p:spPr>
          <a:xfrm>
            <a:off x="6562969" y="4676503"/>
            <a:ext cx="2135260" cy="2065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B12D8-4B5A-49B0-8640-7147681B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45" y="2719489"/>
            <a:ext cx="3243092" cy="2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4703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18C1-F117-489B-8455-5A966D9F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7DC8B-8A60-42B8-BA15-F3F96F64F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work 3 days or less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62346-A8B4-44E4-B260-6BA12621F7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70" y="2914650"/>
            <a:ext cx="6477545" cy="2869090"/>
          </a:xfrm>
        </p:spPr>
        <p:txBody>
          <a:bodyPr/>
          <a:lstStyle/>
          <a:p>
            <a:r>
              <a:rPr lang="en-US" dirty="0"/>
              <a:t>Who is it for:</a:t>
            </a:r>
          </a:p>
          <a:p>
            <a:pPr lvl="1"/>
            <a:r>
              <a:rPr lang="en-US" dirty="0"/>
              <a:t>Counties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Electricians</a:t>
            </a:r>
          </a:p>
          <a:p>
            <a:pPr lvl="1"/>
            <a:r>
              <a:rPr lang="en-US" dirty="0"/>
              <a:t>Other individuals who work on the state highway system </a:t>
            </a:r>
          </a:p>
        </p:txBody>
      </p:sp>
    </p:spTree>
    <p:extLst>
      <p:ext uri="{BB962C8B-B14F-4D97-AF65-F5344CB8AC3E}">
        <p14:creationId xmlns:p14="http://schemas.microsoft.com/office/powerpoint/2010/main" val="25192015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556E-D63B-402A-A741-4E12F140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93" y="361554"/>
            <a:ext cx="5388428" cy="952896"/>
          </a:xfrm>
        </p:spPr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8B22F-0D94-493E-AECC-6003D57F3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50" y="1649468"/>
            <a:ext cx="3006878" cy="342900"/>
          </a:xfrm>
        </p:spPr>
        <p:txBody>
          <a:bodyPr>
            <a:noAutofit/>
          </a:bodyPr>
          <a:lstStyle/>
          <a:p>
            <a:r>
              <a:rPr lang="en-US" sz="2800" dirty="0"/>
              <a:t>Layouts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22730-DA61-4EC7-923B-D9DC7F94AE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5060" y="2124059"/>
            <a:ext cx="4070474" cy="3825453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Layout Number</a:t>
            </a:r>
          </a:p>
          <a:p>
            <a:r>
              <a:rPr lang="en-US" dirty="0"/>
              <a:t>Work Duration</a:t>
            </a:r>
          </a:p>
          <a:p>
            <a:pPr lvl="1"/>
            <a:r>
              <a:rPr lang="en-US" dirty="0"/>
              <a:t>15 minutes up to 3 days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Red Restriction Box</a:t>
            </a:r>
          </a:p>
          <a:p>
            <a:r>
              <a:rPr lang="en-US" dirty="0"/>
              <a:t>Dimensions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0D8C5-EC50-4380-BAF9-FF554104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1314450"/>
            <a:ext cx="3488121" cy="5155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98188-F8FB-4BAE-92C0-C2BD4D6B3F92}"/>
              </a:ext>
            </a:extLst>
          </p:cNvPr>
          <p:cNvSpPr/>
          <p:nvPr/>
        </p:nvSpPr>
        <p:spPr>
          <a:xfrm>
            <a:off x="6580133" y="6120962"/>
            <a:ext cx="254219" cy="11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C3319C-2FE9-40AB-8B1B-2DA68AA51F86}"/>
              </a:ext>
            </a:extLst>
          </p:cNvPr>
          <p:cNvSpPr/>
          <p:nvPr/>
        </p:nvSpPr>
        <p:spPr>
          <a:xfrm>
            <a:off x="5610554" y="5819447"/>
            <a:ext cx="2193377" cy="2601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B7E7B1-92BC-43A7-8E09-76508FC97FE0}"/>
              </a:ext>
            </a:extLst>
          </p:cNvPr>
          <p:cNvSpPr/>
          <p:nvPr/>
        </p:nvSpPr>
        <p:spPr>
          <a:xfrm>
            <a:off x="5232181" y="6038193"/>
            <a:ext cx="774482" cy="161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EACDF3-0681-4F5D-AD86-0DAFE32CCB4C}"/>
              </a:ext>
            </a:extLst>
          </p:cNvPr>
          <p:cNvSpPr/>
          <p:nvPr/>
        </p:nvSpPr>
        <p:spPr>
          <a:xfrm>
            <a:off x="4516244" y="1684159"/>
            <a:ext cx="774482" cy="4197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10BA02-5EDB-4A19-8E52-DCDEE6A64B5A}"/>
              </a:ext>
            </a:extLst>
          </p:cNvPr>
          <p:cNvSpPr/>
          <p:nvPr/>
        </p:nvSpPr>
        <p:spPr>
          <a:xfrm>
            <a:off x="6899385" y="2278118"/>
            <a:ext cx="1223798" cy="59120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2D2BFC-EBF9-4DC6-B533-35A91C33057D}"/>
              </a:ext>
            </a:extLst>
          </p:cNvPr>
          <p:cNvSpPr/>
          <p:nvPr/>
        </p:nvSpPr>
        <p:spPr>
          <a:xfrm>
            <a:off x="7555626" y="6038193"/>
            <a:ext cx="502525" cy="161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71853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3038-3D50-4096-A010-431D6CDE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8F076-4BBC-4BE3-B383-3FCC827A5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F05C4-8FA3-46D7-8273-D7D2658C59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Distance for device spacing</a:t>
            </a:r>
          </a:p>
          <a:p>
            <a:r>
              <a:rPr lang="en-US" dirty="0"/>
              <a:t>G is for channelizing devices</a:t>
            </a:r>
          </a:p>
          <a:p>
            <a:r>
              <a:rPr lang="en-US" dirty="0"/>
              <a:t>Undivided highways/divided highways 45 mph and below</a:t>
            </a:r>
          </a:p>
          <a:p>
            <a:pPr lvl="1"/>
            <a:r>
              <a:rPr lang="en-US" dirty="0"/>
              <a:t>Advance warning changes with speed</a:t>
            </a:r>
          </a:p>
          <a:p>
            <a:r>
              <a:rPr lang="en-US" dirty="0"/>
              <a:t>Divided highways 50 mph and above</a:t>
            </a:r>
          </a:p>
          <a:p>
            <a:pPr lvl="1"/>
            <a:r>
              <a:rPr lang="en-US" dirty="0"/>
              <a:t>Advance warning extends at least 1 mile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34E2A-FF8C-4853-B375-4755B2B1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96" y="2834640"/>
            <a:ext cx="41934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97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F78777-B8A1-4AB9-87A4-0161B986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6" y="0"/>
            <a:ext cx="8386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729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CB57-9E47-4587-9826-9BFF42EE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985FD-C47F-49B5-886D-613E11790A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70" y="2379321"/>
            <a:ext cx="4070474" cy="3825453"/>
          </a:xfrm>
        </p:spPr>
        <p:txBody>
          <a:bodyPr/>
          <a:lstStyle/>
          <a:p>
            <a:r>
              <a:rPr lang="en-US" dirty="0"/>
              <a:t>General Provisions</a:t>
            </a:r>
          </a:p>
          <a:p>
            <a:r>
              <a:rPr lang="en-US" dirty="0"/>
              <a:t>Low Volumes</a:t>
            </a:r>
          </a:p>
          <a:p>
            <a:r>
              <a:rPr lang="en-US" dirty="0"/>
              <a:t>Two-Lane Two-Way</a:t>
            </a:r>
          </a:p>
          <a:p>
            <a:r>
              <a:rPr lang="en-US" dirty="0"/>
              <a:t>Two-Way Left-Turn Lane</a:t>
            </a:r>
          </a:p>
          <a:p>
            <a:r>
              <a:rPr lang="en-US" dirty="0"/>
              <a:t>Multi-Lane Undivided</a:t>
            </a:r>
          </a:p>
          <a:p>
            <a:r>
              <a:rPr lang="en-US" dirty="0"/>
              <a:t>Multi-Lane Divided</a:t>
            </a:r>
          </a:p>
          <a:p>
            <a:r>
              <a:rPr lang="en-US" dirty="0"/>
              <a:t>Miscellaneous Layouts</a:t>
            </a:r>
          </a:p>
          <a:p>
            <a:r>
              <a:rPr lang="en-US" dirty="0"/>
              <a:t>Quality Standards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D645E-5CA9-4A88-AA5D-319BBBD2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71" y="1543050"/>
            <a:ext cx="3510785" cy="51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744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CCA7-0193-4A36-A63B-BC24EB76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969B1-57B9-4534-9F69-9572A34EE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Roundabouts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AE2E1-7166-4287-96BD-7EE43064609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Quadrant Closure</a:t>
            </a:r>
          </a:p>
          <a:p>
            <a:pPr lvl="1"/>
            <a:r>
              <a:rPr lang="en-US" dirty="0"/>
              <a:t>Single Lane Roundabout</a:t>
            </a:r>
          </a:p>
          <a:p>
            <a:pPr lvl="1"/>
            <a:r>
              <a:rPr lang="en-US" dirty="0"/>
              <a:t>Flagging of roundabout</a:t>
            </a:r>
          </a:p>
          <a:p>
            <a:pPr lvl="1"/>
            <a:r>
              <a:rPr lang="en-US" dirty="0"/>
              <a:t>Issues with long splitter islands </a:t>
            </a:r>
          </a:p>
          <a:p>
            <a:r>
              <a:rPr lang="en-US" dirty="0"/>
              <a:t>Lane Closure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3A335-38B6-45E8-B382-6CDE4844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409" r="4176"/>
          <a:stretch/>
        </p:blipFill>
        <p:spPr>
          <a:xfrm>
            <a:off x="4872498" y="2743200"/>
            <a:ext cx="3647614" cy="39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83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3AD12-9777-42A3-B95D-F0ED3346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61565"/>
            <a:ext cx="7086600" cy="386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AD604-B689-4A15-A635-A21806C47F3F}"/>
              </a:ext>
            </a:extLst>
          </p:cNvPr>
          <p:cNvSpPr txBox="1"/>
          <p:nvPr/>
        </p:nvSpPr>
        <p:spPr>
          <a:xfrm>
            <a:off x="6760029" y="5629403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15150754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54288C657724180ED1312F00F45E4" ma:contentTypeVersion="1" ma:contentTypeDescription="Create a new document." ma:contentTypeScope="" ma:versionID="497c95b2368c8af117c8dcf77339d23a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bdba2612be67019c42ca9ed5b3324280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405F2-A598-4045-AE90-A5E9BE705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569F7-A43E-4AA1-94C4-CEF801B78E8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7d342aa1-059c-4e84-8b26-50d0fb93f078"/>
    <ds:schemaRef ds:uri="http://schemas.microsoft.com/office/2006/metadata/properties"/>
    <ds:schemaRef ds:uri="077c9a81-7f24-4f5d-afa4-e4d444f2c472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1421D-136D-4B9A-AC1D-4B2912CED8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518</Words>
  <Application>Microsoft Office PowerPoint</Application>
  <PresentationFormat>On-screen Show (4:3)</PresentationFormat>
  <Paragraphs>134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WisDOT template standard screen gray background</vt:lpstr>
      <vt:lpstr>PowerPoint Presentation</vt:lpstr>
      <vt:lpstr>Work Zone Field Manual</vt:lpstr>
      <vt:lpstr>Work Zone Field Manual</vt:lpstr>
      <vt:lpstr>Work Zone Field Manual</vt:lpstr>
      <vt:lpstr>Work Zone Field Manual</vt:lpstr>
      <vt:lpstr>PowerPoint Presentation</vt:lpstr>
      <vt:lpstr>Work Zone Field Manual</vt:lpstr>
      <vt:lpstr>Work Zone Field Manual</vt:lpstr>
      <vt:lpstr>Roundabouts</vt:lpstr>
      <vt:lpstr>Roundabouts</vt:lpstr>
      <vt:lpstr>Roundabouts</vt:lpstr>
      <vt:lpstr>Roundabouts</vt:lpstr>
      <vt:lpstr>PowerPoint Presentation</vt:lpstr>
      <vt:lpstr>Roundabouts</vt:lpstr>
      <vt:lpstr>Operations</vt:lpstr>
      <vt:lpstr>Before Work Begins</vt:lpstr>
      <vt:lpstr>Lane Closure System</vt:lpstr>
      <vt:lpstr>Lane Closure System</vt:lpstr>
      <vt:lpstr>Lane Closure System</vt:lpstr>
      <vt:lpstr>Inspections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1024 x 768</dc:title>
  <dc:creator>KIRKPATRICK, MARY K</dc:creator>
  <cp:lastModifiedBy>Andrew Heidtke</cp:lastModifiedBy>
  <cp:revision>126</cp:revision>
  <cp:lastPrinted>2017-04-24T18:31:24Z</cp:lastPrinted>
  <dcterms:created xsi:type="dcterms:W3CDTF">2017-03-13T20:15:47Z</dcterms:created>
  <dcterms:modified xsi:type="dcterms:W3CDTF">2020-03-09T15:15:00Z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0x01010084F54288C657724180ED1312F00F45E4</vt:lpwstr>
  </property>
  <property fmtid="{D5CDD505-2E9C-101B-9397-08002B2CF9AE}" pid="3" name="MyDOTKeywords">
    <vt:lpwstr>308;#Power Point|91c5ccfe-5412-4d60-ad95-adf113dd6163</vt:lpwstr>
  </property>
  <property fmtid="{D5CDD505-2E9C-101B-9397-08002B2CF9AE}" pid="4" name="MyDOTNavigation">
    <vt:lpwstr>509;#Communication Templates|924143f1-6dc9-46d7-a9f6-1f2924822cd5</vt:lpwstr>
  </property>
</Properties>
</file>