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3795" r:id="rId2"/>
  </p:sldMasterIdLst>
  <p:notesMasterIdLst>
    <p:notesMasterId r:id="rId24"/>
  </p:notesMasterIdLst>
  <p:handoutMasterIdLst>
    <p:handoutMasterId r:id="rId25"/>
  </p:handoutMasterIdLst>
  <p:sldIdLst>
    <p:sldId id="264" r:id="rId3"/>
    <p:sldId id="272" r:id="rId4"/>
    <p:sldId id="937" r:id="rId5"/>
    <p:sldId id="271" r:id="rId6"/>
    <p:sldId id="274" r:id="rId7"/>
    <p:sldId id="270" r:id="rId8"/>
    <p:sldId id="273" r:id="rId9"/>
    <p:sldId id="276" r:id="rId10"/>
    <p:sldId id="938" r:id="rId11"/>
    <p:sldId id="275" r:id="rId12"/>
    <p:sldId id="939" r:id="rId13"/>
    <p:sldId id="931" r:id="rId14"/>
    <p:sldId id="936" r:id="rId15"/>
    <p:sldId id="932" r:id="rId16"/>
    <p:sldId id="933" r:id="rId17"/>
    <p:sldId id="258" r:id="rId18"/>
    <p:sldId id="259" r:id="rId19"/>
    <p:sldId id="260" r:id="rId20"/>
    <p:sldId id="261" r:id="rId21"/>
    <p:sldId id="262" r:id="rId22"/>
    <p:sldId id="263" r:id="rId2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OON, ERIN M" initials="SEM" lastIdx="1" clrIdx="0">
    <p:extLst>
      <p:ext uri="{19B8F6BF-5375-455C-9EA6-DF929625EA0E}">
        <p15:presenceInfo xmlns:p15="http://schemas.microsoft.com/office/powerpoint/2012/main" userId="S-1-5-21-2014430026-1432593244-2068819953-517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6600"/>
    <a:srgbClr val="333300"/>
    <a:srgbClr val="7A8586"/>
    <a:srgbClr val="CCFFCC"/>
    <a:srgbClr val="CCECFF"/>
    <a:srgbClr val="FFFF99"/>
    <a:srgbClr val="FF33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37" autoAdjust="0"/>
    <p:restoredTop sz="92085" autoAdjust="0"/>
  </p:normalViewPr>
  <p:slideViewPr>
    <p:cSldViewPr>
      <p:cViewPr varScale="1">
        <p:scale>
          <a:sx n="75" d="100"/>
          <a:sy n="75" d="100"/>
        </p:scale>
        <p:origin x="451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756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3170583" cy="480388"/>
          </a:xfrm>
          <a:prstGeom prst="rect">
            <a:avLst/>
          </a:prstGeom>
        </p:spPr>
        <p:txBody>
          <a:bodyPr vert="horz" lIns="94767" tIns="47383" rIns="94767" bIns="47383" rtlCol="0"/>
          <a:lstStyle>
            <a:lvl1pPr algn="l">
              <a:defRPr sz="1200"/>
            </a:lvl1pPr>
          </a:lstStyle>
          <a:p>
            <a:r>
              <a:rPr lang="en-US"/>
              <a:t>Part 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8" y="0"/>
            <a:ext cx="3170583" cy="480388"/>
          </a:xfrm>
          <a:prstGeom prst="rect">
            <a:avLst/>
          </a:prstGeom>
        </p:spPr>
        <p:txBody>
          <a:bodyPr vert="horz" lIns="94767" tIns="47383" rIns="94767" bIns="47383" rtlCol="0"/>
          <a:lstStyle>
            <a:lvl1pPr algn="r">
              <a:defRPr sz="1200"/>
            </a:lvl1pPr>
          </a:lstStyle>
          <a:p>
            <a:fld id="{EBAC7BE0-64B5-4AD4-A697-A5DF46997A41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9119173"/>
            <a:ext cx="3170583" cy="480388"/>
          </a:xfrm>
          <a:prstGeom prst="rect">
            <a:avLst/>
          </a:prstGeom>
        </p:spPr>
        <p:txBody>
          <a:bodyPr vert="horz" lIns="94767" tIns="47383" rIns="94767" bIns="473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8" y="9119173"/>
            <a:ext cx="3170583" cy="480388"/>
          </a:xfrm>
          <a:prstGeom prst="rect">
            <a:avLst/>
          </a:prstGeom>
        </p:spPr>
        <p:txBody>
          <a:bodyPr vert="horz" lIns="94767" tIns="47383" rIns="94767" bIns="47383" rtlCol="0" anchor="b"/>
          <a:lstStyle>
            <a:lvl1pPr algn="r">
              <a:defRPr sz="1200"/>
            </a:lvl1pPr>
          </a:lstStyle>
          <a:p>
            <a:fld id="{4324A24A-C2D7-42DD-B622-9449ACCC86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9215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566" tIns="48285" rIns="96566" bIns="48285" rtlCol="0"/>
          <a:lstStyle>
            <a:lvl1pPr algn="r">
              <a:defRPr sz="1200"/>
            </a:lvl1pPr>
          </a:lstStyle>
          <a:p>
            <a:fld id="{E4B5B00E-56CA-45E0-A72C-7355386DEE56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66" tIns="48285" rIns="96566" bIns="4828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566" tIns="48285" rIns="96566" bIns="4828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566" tIns="48285" rIns="96566" bIns="48285" rtlCol="0" anchor="b"/>
          <a:lstStyle>
            <a:lvl1pPr algn="r">
              <a:defRPr sz="1200"/>
            </a:lvl1pPr>
          </a:lstStyle>
          <a:p>
            <a:fld id="{16340B44-3C8D-4C2D-B19F-FBCA6B1E9B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237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49" indent="-342849">
              <a:buFont typeface="+mj-lt"/>
              <a:buAutoNum type="arabicPeriod"/>
            </a:pPr>
            <a:r>
              <a:rPr lang="en-US" dirty="0"/>
              <a:t>PCMS in taper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Taper in curve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Drum spacing (between initial arrow board and beginning of taper)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Lane closed sign missing on barricade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Sign Covers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643 ASP 6 drums on side of road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40B44-3C8D-4C2D-B19F-FBCA6B1E9B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0B44-3C8D-4C2D-B19F-FBCA6B1E9B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96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58343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40B44-3C8D-4C2D-B19F-FBCA6B1E9B6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9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49" indent="-342849">
              <a:buFont typeface="+mj-lt"/>
              <a:buAutoNum type="arabicPeriod"/>
            </a:pPr>
            <a:r>
              <a:rPr lang="en-US" dirty="0"/>
              <a:t>PCMS in taper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Taper in curve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Drum spacing (between initial arrow board and beginning of taper)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Lane closed sign missing on barricade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Sign Covers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643 ASP 6 drums on side of road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40B44-3C8D-4C2D-B19F-FBCA6B1E9B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49" indent="-342849">
              <a:buFont typeface="+mj-lt"/>
              <a:buAutoNum type="arabicPeriod"/>
            </a:pPr>
            <a:r>
              <a:rPr lang="en-US" dirty="0"/>
              <a:t>Drum condition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Hand signal could be better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Flagger paddles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Sign spacing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Rumble strip spacing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Only one array of rumble strips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40B44-3C8D-4C2D-B19F-FBCA6B1E9B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84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49" indent="-342849">
              <a:buFont typeface="+mj-lt"/>
              <a:buAutoNum type="arabicPeriod"/>
            </a:pPr>
            <a:r>
              <a:rPr lang="en-US" dirty="0"/>
              <a:t>Drum condition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Hand signal could be better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Flagger paddles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Sign spacing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Rumble strip spacing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Only one array of rumble strips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40B44-3C8D-4C2D-B19F-FBCA6B1E9B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70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49" indent="-342849">
              <a:buFont typeface="+mj-lt"/>
              <a:buAutoNum type="arabicPeriod"/>
            </a:pPr>
            <a:r>
              <a:rPr lang="en-US" dirty="0"/>
              <a:t>Sign Covering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Arrow board with lane shift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Sign Sheeting 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Devices could be tighter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Signs mounted on drums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Pedestrians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40B44-3C8D-4C2D-B19F-FBCA6B1E9B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58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49" indent="-342849">
              <a:buFont typeface="+mj-lt"/>
              <a:buAutoNum type="arabicPeriod"/>
            </a:pPr>
            <a:r>
              <a:rPr lang="en-US" dirty="0"/>
              <a:t>Sign Covering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Arrow board with lane shift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Sign Sheeting 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Devices could be tighter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Signs mounted on drums</a:t>
            </a:r>
          </a:p>
          <a:p>
            <a:pPr marL="342849" indent="-342849">
              <a:buFont typeface="+mj-lt"/>
              <a:buAutoNum type="arabicPeriod"/>
            </a:pPr>
            <a:r>
              <a:rPr lang="en-US" dirty="0"/>
              <a:t>Pedestrians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40B44-3C8D-4C2D-B19F-FBCA6B1E9B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85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0B44-3C8D-4C2D-B19F-FBCA6B1E9B6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15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0B44-3C8D-4C2D-B19F-FBCA6B1E9B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87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40B44-3C8D-4C2D-B19F-FBCA6B1E9B6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6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3300"/>
              </a:lnSpc>
              <a:defRPr sz="3375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550"/>
              </a:lnSpc>
              <a:spcBef>
                <a:spcPts val="0"/>
              </a:spcBef>
              <a:buNone/>
              <a:defRPr sz="27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60" y="2743202"/>
            <a:ext cx="5427299" cy="3080551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2100" baseline="0">
                <a:solidFill>
                  <a:srgbClr val="802F2D"/>
                </a:solidFill>
                <a:latin typeface="Arial Narrow" panose="020B0606020202030204" pitchFamily="34" charset="0"/>
              </a:defRPr>
            </a:lvl2pPr>
            <a:lvl3pPr>
              <a:defRPr sz="18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200150" indent="-171450">
              <a:buFont typeface="Wingdings" panose="05000000000000000000" pitchFamily="2" charset="2"/>
              <a:buChar char="§"/>
              <a:defRPr sz="1650" baseline="0">
                <a:solidFill>
                  <a:srgbClr val="802F2D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329264" y="2743202"/>
            <a:ext cx="5237896" cy="3080551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025"/>
              </a:lnSpc>
              <a:spcBef>
                <a:spcPts val="0"/>
              </a:spcBef>
              <a:buNone/>
              <a:defRPr sz="18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26452057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6924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9164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82219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9760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3025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9888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0854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98150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ample: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2"/>
            <a:ext cx="10972800" cy="13255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lnSpc>
                <a:spcPts val="33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4360" y="2286000"/>
            <a:ext cx="10972800" cy="349336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2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2800" baseline="0">
                <a:solidFill>
                  <a:srgbClr val="802F2D"/>
                </a:solidFill>
                <a:latin typeface="Arial Narrow" panose="020B0606020202030204" pitchFamily="34" charset="0"/>
              </a:defRPr>
            </a:lvl2pPr>
            <a:lvl3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243013" indent="-214313">
              <a:buFont typeface="Wingdings" panose="05000000000000000000" pitchFamily="2" charset="2"/>
              <a:buChar char="§"/>
              <a:defRPr sz="2200" baseline="0">
                <a:solidFill>
                  <a:srgbClr val="802F2D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157914058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2"/>
            <a:ext cx="109728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3300"/>
              </a:lnSpc>
              <a:defRPr sz="3375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4360" y="2286000"/>
            <a:ext cx="10972800" cy="349336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2100" baseline="0">
                <a:solidFill>
                  <a:srgbClr val="802F2D"/>
                </a:solidFill>
                <a:latin typeface="Arial Narrow" panose="020B0606020202030204" pitchFamily="34" charset="0"/>
              </a:defRPr>
            </a:lvl2pPr>
            <a:lvl3pPr>
              <a:defRPr sz="18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243013" indent="-214313">
              <a:buFont typeface="Wingdings" panose="05000000000000000000" pitchFamily="2" charset="2"/>
              <a:buChar char="§"/>
              <a:defRPr sz="1650" baseline="0">
                <a:solidFill>
                  <a:srgbClr val="802F2D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158735787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3300"/>
              </a:lnSpc>
              <a:defRPr sz="3375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550"/>
              </a:lnSpc>
              <a:spcBef>
                <a:spcPts val="0"/>
              </a:spcBef>
              <a:buNone/>
              <a:defRPr sz="27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" y="2743202"/>
            <a:ext cx="10972800" cy="3187083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025"/>
              </a:lnSpc>
              <a:spcBef>
                <a:spcPts val="0"/>
              </a:spcBef>
              <a:buNone/>
              <a:defRPr sz="18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79997141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: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3300"/>
              </a:lnSpc>
              <a:defRPr sz="3375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550"/>
              </a:lnSpc>
              <a:spcBef>
                <a:spcPts val="0"/>
              </a:spcBef>
              <a:buNone/>
              <a:defRPr sz="27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60" y="2743202"/>
            <a:ext cx="10972800" cy="2991775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514350" indent="-171450">
              <a:buFont typeface="Wingdings" panose="05000000000000000000" pitchFamily="2" charset="2"/>
              <a:buChar char="§"/>
              <a:defRPr sz="2100" baseline="0">
                <a:solidFill>
                  <a:srgbClr val="802F2D"/>
                </a:solidFill>
                <a:latin typeface="Arial Narrow" panose="020B0606020202030204" pitchFamily="34" charset="0"/>
              </a:defRPr>
            </a:lvl2pPr>
            <a:lvl3pPr>
              <a:defRPr sz="1800"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243013" indent="-214313">
              <a:buFont typeface="Wingdings" panose="05000000000000000000" pitchFamily="2" charset="2"/>
              <a:buChar char="§"/>
              <a:defRPr sz="1650" baseline="0">
                <a:solidFill>
                  <a:srgbClr val="802F2D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365785971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594360"/>
            <a:ext cx="109728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3300"/>
              </a:lnSpc>
              <a:defRPr sz="3375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60" y="1930401"/>
            <a:ext cx="109728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550"/>
              </a:lnSpc>
              <a:spcBef>
                <a:spcPts val="0"/>
              </a:spcBef>
              <a:buNone/>
              <a:defRPr sz="2700" b="1">
                <a:solidFill>
                  <a:srgbClr val="802F2D"/>
                </a:solidFill>
                <a:latin typeface="Arial Narrow" panose="020B0606020202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4360" y="2743201"/>
            <a:ext cx="10972800" cy="3055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25"/>
              </a:lnSpc>
              <a:buNone/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116183813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80482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010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2412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92947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ottom-gray-band">
            <a:extLst>
              <a:ext uri="{FF2B5EF4-FFF2-40B4-BE49-F238E27FC236}">
                <a16:creationId xmlns:a16="http://schemas.microsoft.com/office/drawing/2014/main" id="{91F5F483-CA5D-4C55-A53A-FA2A6E9F7157}"/>
              </a:ext>
            </a:extLst>
          </p:cNvPr>
          <p:cNvSpPr>
            <a:spLocks noChangeAspect="1"/>
          </p:cNvSpPr>
          <p:nvPr userDrawn="1"/>
        </p:nvSpPr>
        <p:spPr>
          <a:xfrm>
            <a:off x="1" y="-9144"/>
            <a:ext cx="12200879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6" name="bottom-gray-band">
            <a:extLst>
              <a:ext uri="{FF2B5EF4-FFF2-40B4-BE49-F238E27FC236}">
                <a16:creationId xmlns:a16="http://schemas.microsoft.com/office/drawing/2014/main" id="{28703C23-698D-4A63-AC95-A55044E9E48B}"/>
              </a:ext>
            </a:extLst>
          </p:cNvPr>
          <p:cNvSpPr/>
          <p:nvPr userDrawn="1"/>
        </p:nvSpPr>
        <p:spPr>
          <a:xfrm>
            <a:off x="-8878" y="6089188"/>
            <a:ext cx="12200879" cy="777240"/>
          </a:xfrm>
          <a:prstGeom prst="rect">
            <a:avLst/>
          </a:prstGeom>
          <a:solidFill>
            <a:srgbClr val="7B7B7B">
              <a:alpha val="2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03037D68-9AF3-4536-8B59-FC7990D2F0E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48" y="6292838"/>
            <a:ext cx="5132843" cy="347473"/>
          </a:xfrm>
          <a:prstGeom prst="rect">
            <a:avLst/>
          </a:prstGeom>
        </p:spPr>
      </p:pic>
      <p:pic>
        <p:nvPicPr>
          <p:cNvPr id="8" name="red-blue-dot-logo">
            <a:extLst>
              <a:ext uri="{FF2B5EF4-FFF2-40B4-BE49-F238E27FC236}">
                <a16:creationId xmlns:a16="http://schemas.microsoft.com/office/drawing/2014/main" id="{44F0CF3F-708A-4352-9917-BB12635CCA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63238"/>
            <a:ext cx="621792" cy="6217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5856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ransition spd="slow">
    <p:fade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bottom-gray-band">
            <a:extLst>
              <a:ext uri="{FF2B5EF4-FFF2-40B4-BE49-F238E27FC236}">
                <a16:creationId xmlns:a16="http://schemas.microsoft.com/office/drawing/2014/main" id="{31B4559D-3E92-4DBC-9408-4D0BA9871CF2}"/>
              </a:ext>
            </a:extLst>
          </p:cNvPr>
          <p:cNvSpPr>
            <a:spLocks noChangeAspect="1"/>
          </p:cNvSpPr>
          <p:nvPr userDrawn="1"/>
        </p:nvSpPr>
        <p:spPr>
          <a:xfrm>
            <a:off x="1" y="-9144"/>
            <a:ext cx="12200879" cy="686714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8" name="bottom-gray-band">
            <a:extLst>
              <a:ext uri="{FF2B5EF4-FFF2-40B4-BE49-F238E27FC236}">
                <a16:creationId xmlns:a16="http://schemas.microsoft.com/office/drawing/2014/main" id="{E242FD77-1073-4297-B491-3256F9FD4C10}"/>
              </a:ext>
            </a:extLst>
          </p:cNvPr>
          <p:cNvSpPr/>
          <p:nvPr userDrawn="1"/>
        </p:nvSpPr>
        <p:spPr>
          <a:xfrm>
            <a:off x="-8878" y="6089188"/>
            <a:ext cx="12200879" cy="777240"/>
          </a:xfrm>
          <a:prstGeom prst="rect">
            <a:avLst/>
          </a:prstGeom>
          <a:solidFill>
            <a:srgbClr val="7B7B7B">
              <a:alpha val="2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202F419F-0DE4-474C-91AD-D6089846EC5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48" y="6292838"/>
            <a:ext cx="5132843" cy="347473"/>
          </a:xfrm>
          <a:prstGeom prst="rect">
            <a:avLst/>
          </a:prstGeom>
        </p:spPr>
      </p:pic>
      <p:pic>
        <p:nvPicPr>
          <p:cNvPr id="10" name="red-blue-dot-logo">
            <a:extLst>
              <a:ext uri="{FF2B5EF4-FFF2-40B4-BE49-F238E27FC236}">
                <a16:creationId xmlns:a16="http://schemas.microsoft.com/office/drawing/2014/main" id="{AAEC7491-F3CC-43C4-A07D-5799DD80977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63238"/>
            <a:ext cx="621792" cy="6217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4459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ransition spd="slow"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rin.Schwark@dot.wi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0F914E-DC23-4B34-B836-82D22FE9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Activity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239F7-9659-477F-AA16-37F7E3AD6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/>
              <a:t>Each group will identify as many issues as possible</a:t>
            </a:r>
          </a:p>
          <a:p>
            <a:r>
              <a:rPr lang="en-US" sz="3500" dirty="0"/>
              <a:t>The group with the lowest total of issues found will report out first, then second lowest, then highest, no one is to repeat an issue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83E52-ED9F-474F-B99C-EB311540B9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4961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9C8F-95FB-4DC0-8591-2D420344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</a:t>
            </a:r>
          </a:p>
        </p:txBody>
      </p:sp>
    </p:spTree>
    <p:extLst>
      <p:ext uri="{BB962C8B-B14F-4D97-AF65-F5344CB8AC3E}">
        <p14:creationId xmlns:p14="http://schemas.microsoft.com/office/powerpoint/2010/main" val="265866725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9C8F-95FB-4DC0-8591-2D420344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w/ Issues </a:t>
            </a:r>
          </a:p>
        </p:txBody>
      </p:sp>
    </p:spTree>
    <p:extLst>
      <p:ext uri="{BB962C8B-B14F-4D97-AF65-F5344CB8AC3E}">
        <p14:creationId xmlns:p14="http://schemas.microsoft.com/office/powerpoint/2010/main" val="261660036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9900" y="685800"/>
            <a:ext cx="6172200" cy="538005"/>
          </a:xfrm>
        </p:spPr>
        <p:txBody>
          <a:bodyPr/>
          <a:lstStyle/>
          <a:p>
            <a:r>
              <a:rPr lang="en-US" dirty="0"/>
              <a:t>Lane Closure System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71600"/>
            <a:ext cx="5867400" cy="46435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for the 2023 Construction Season:</a:t>
            </a:r>
          </a:p>
          <a:p>
            <a:pPr lvl="1"/>
            <a:r>
              <a:rPr lang="en-US" dirty="0"/>
              <a:t>Allowable Hours (SE, SW, NC, NW) </a:t>
            </a:r>
          </a:p>
          <a:p>
            <a:pPr lvl="1"/>
            <a:r>
              <a:rPr lang="en-US" dirty="0"/>
              <a:t>Auto-Acceptance (SE, SW, NC, NW)</a:t>
            </a:r>
          </a:p>
          <a:p>
            <a:pPr lvl="1"/>
            <a:r>
              <a:rPr lang="en-US" dirty="0"/>
              <a:t>Available Width will be required</a:t>
            </a:r>
          </a:p>
          <a:p>
            <a:pPr lvl="1"/>
            <a:r>
              <a:rPr lang="en-US" dirty="0"/>
              <a:t>Build lane diagram</a:t>
            </a:r>
          </a:p>
          <a:p>
            <a:r>
              <a:rPr lang="en-US" dirty="0"/>
              <a:t>Emails</a:t>
            </a:r>
          </a:p>
          <a:p>
            <a:pPr lvl="1"/>
            <a:r>
              <a:rPr lang="en-US" dirty="0"/>
              <a:t>Subscriptions</a:t>
            </a:r>
          </a:p>
          <a:p>
            <a:pPr lvl="1"/>
            <a:r>
              <a:rPr lang="en-US" dirty="0"/>
              <a:t>Automatic ones</a:t>
            </a:r>
          </a:p>
          <a:p>
            <a:r>
              <a:rPr lang="en-US" dirty="0"/>
              <a:t>Reports</a:t>
            </a:r>
          </a:p>
          <a:p>
            <a:r>
              <a:rPr lang="en-US" dirty="0"/>
              <a:t>511 Local </a:t>
            </a:r>
          </a:p>
          <a:p>
            <a:pPr lvl="1"/>
            <a:r>
              <a:rPr lang="en-US" dirty="0"/>
              <a:t>Continue to use LCS 1.0 if entering local closures</a:t>
            </a:r>
          </a:p>
          <a:p>
            <a:pPr marL="0" indent="0">
              <a:buNone/>
            </a:pPr>
            <a:endParaRPr lang="en-US" sz="2325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63A3B-78C7-47BE-AE5E-E10140E046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10E1BE-41EC-440B-8CAF-57188E28D27B}"/>
              </a:ext>
            </a:extLst>
          </p:cNvPr>
          <p:cNvSpPr/>
          <p:nvPr/>
        </p:nvSpPr>
        <p:spPr>
          <a:xfrm>
            <a:off x="8077200" y="1828800"/>
            <a:ext cx="685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677187-0D42-48F5-9DA9-01DA42881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311" y="1544557"/>
            <a:ext cx="4643944" cy="42976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1AA4F8-DA41-4C06-AD97-468254A21302}"/>
              </a:ext>
            </a:extLst>
          </p:cNvPr>
          <p:cNvSpPr/>
          <p:nvPr/>
        </p:nvSpPr>
        <p:spPr>
          <a:xfrm>
            <a:off x="6939311" y="3886200"/>
            <a:ext cx="4033489" cy="2128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F2BE60-DB2F-49BA-A3F9-1D24F18A1E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61"/>
          <a:stretch/>
        </p:blipFill>
        <p:spPr>
          <a:xfrm>
            <a:off x="6623433" y="1900395"/>
            <a:ext cx="511733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28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6467" y="762000"/>
            <a:ext cx="7810500" cy="538005"/>
          </a:xfrm>
        </p:spPr>
        <p:txBody>
          <a:bodyPr>
            <a:normAutofit/>
          </a:bodyPr>
          <a:lstStyle/>
          <a:p>
            <a:r>
              <a:rPr lang="en-US" dirty="0"/>
              <a:t>Lane Closure System - Issues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1447800"/>
            <a:ext cx="9982200" cy="4453283"/>
          </a:xfrm>
        </p:spPr>
        <p:txBody>
          <a:bodyPr>
            <a:normAutofit/>
          </a:bodyPr>
          <a:lstStyle/>
          <a:p>
            <a:r>
              <a:rPr lang="en-US" dirty="0"/>
              <a:t>Start Dates</a:t>
            </a:r>
          </a:p>
          <a:p>
            <a:pPr lvl="1"/>
            <a:r>
              <a:rPr lang="en-US" sz="2400" dirty="0"/>
              <a:t>Do not modify the start date of a closure that has already happened or is on-going</a:t>
            </a:r>
          </a:p>
          <a:p>
            <a:r>
              <a:rPr lang="en-US" dirty="0"/>
              <a:t>Lane Closure Length</a:t>
            </a:r>
          </a:p>
          <a:p>
            <a:r>
              <a:rPr lang="en-US" dirty="0"/>
              <a:t>Rolling Closure</a:t>
            </a:r>
          </a:p>
          <a:p>
            <a:pPr lvl="1"/>
            <a:r>
              <a:rPr lang="en-US" sz="2400" dirty="0"/>
              <a:t>These are defined as full freeway closures, </a:t>
            </a:r>
            <a:r>
              <a:rPr lang="en-US" sz="2400" b="1" u="sng" dirty="0"/>
              <a:t>with LE</a:t>
            </a:r>
            <a:r>
              <a:rPr lang="en-US" sz="2400" dirty="0"/>
              <a:t>, lasting less than 15 min</a:t>
            </a:r>
          </a:p>
          <a:p>
            <a:r>
              <a:rPr lang="en-US" dirty="0"/>
              <a:t>Flagging</a:t>
            </a:r>
          </a:p>
          <a:p>
            <a:pPr lvl="1"/>
            <a:r>
              <a:rPr lang="en-US" sz="2400" dirty="0"/>
              <a:t>Should not be a continuous closure, almost always entered as daily </a:t>
            </a:r>
          </a:p>
          <a:p>
            <a:r>
              <a:rPr lang="en-US" dirty="0"/>
              <a:t>Various Lanes Closed</a:t>
            </a:r>
          </a:p>
          <a:p>
            <a:pPr lvl="1"/>
            <a:r>
              <a:rPr lang="en-US" sz="2400" dirty="0"/>
              <a:t>Should not be used for long term lane closures, short-term like maintenance operations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63A3B-78C7-47BE-AE5E-E10140E046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46320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18726"/>
            <a:ext cx="10744200" cy="805274"/>
          </a:xfrm>
        </p:spPr>
        <p:txBody>
          <a:bodyPr>
            <a:normAutofit/>
          </a:bodyPr>
          <a:lstStyle/>
          <a:p>
            <a:r>
              <a:rPr lang="en-US" dirty="0"/>
              <a:t>Lane Closure System – Lane Diagram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63A3B-78C7-47BE-AE5E-E10140E046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0100F8-9D92-4D37-9419-83F3BE76A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41" y="1993807"/>
            <a:ext cx="2147824" cy="1463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963B60-3753-4959-BF20-13B3C5EC2A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4" r="7464"/>
          <a:stretch/>
        </p:blipFill>
        <p:spPr>
          <a:xfrm>
            <a:off x="927368" y="3953260"/>
            <a:ext cx="2198831" cy="1463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CA4D9D-1C69-4AEB-BE12-72D4D38E1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152" y="1933010"/>
            <a:ext cx="2231571" cy="1463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1582B3-AAB6-4F90-A664-5D2A4DD72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8429" y="3909452"/>
            <a:ext cx="2385058" cy="1463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5B6052-B734-4157-84A1-E7AB6952C3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8872" y="1900355"/>
            <a:ext cx="2523309" cy="1463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D24522-9C4D-4036-9F92-E7AD3FBFB4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5717" y="3839227"/>
            <a:ext cx="2136064" cy="164592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08FFEB2-C0FE-4F5A-9EE9-9B050A7BCBF3}"/>
              </a:ext>
            </a:extLst>
          </p:cNvPr>
          <p:cNvSpPr/>
          <p:nvPr/>
        </p:nvSpPr>
        <p:spPr>
          <a:xfrm>
            <a:off x="1163618" y="2009326"/>
            <a:ext cx="854855" cy="14320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06507E-FD0E-4785-892E-E9A08ADE7F7F}"/>
              </a:ext>
            </a:extLst>
          </p:cNvPr>
          <p:cNvSpPr/>
          <p:nvPr/>
        </p:nvSpPr>
        <p:spPr>
          <a:xfrm>
            <a:off x="5109604" y="1971191"/>
            <a:ext cx="571602" cy="14751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444F9C-ABE8-4A03-9A47-5CBAD89E6CB6}"/>
              </a:ext>
            </a:extLst>
          </p:cNvPr>
          <p:cNvSpPr/>
          <p:nvPr/>
        </p:nvSpPr>
        <p:spPr>
          <a:xfrm>
            <a:off x="1426653" y="3956824"/>
            <a:ext cx="1143000" cy="15068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827D0E4-169C-4C7B-A0A9-4AAE762A094E}"/>
              </a:ext>
            </a:extLst>
          </p:cNvPr>
          <p:cNvSpPr/>
          <p:nvPr/>
        </p:nvSpPr>
        <p:spPr>
          <a:xfrm>
            <a:off x="4799118" y="3953260"/>
            <a:ext cx="537251" cy="13320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858F31-6BB5-45CE-94A7-367006339471}"/>
              </a:ext>
            </a:extLst>
          </p:cNvPr>
          <p:cNvSpPr txBox="1"/>
          <p:nvPr/>
        </p:nvSpPr>
        <p:spPr>
          <a:xfrm>
            <a:off x="561521" y="3505495"/>
            <a:ext cx="3064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Should this be closed or the left lane shifted?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5EBD06-61AA-4FC7-8C89-653B3828B542}"/>
              </a:ext>
            </a:extLst>
          </p:cNvPr>
          <p:cNvSpPr txBox="1"/>
          <p:nvPr/>
        </p:nvSpPr>
        <p:spPr>
          <a:xfrm>
            <a:off x="4861472" y="3439858"/>
            <a:ext cx="199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Should this be closed?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8E2B63-B47F-4624-BB10-21E707D3CF10}"/>
              </a:ext>
            </a:extLst>
          </p:cNvPr>
          <p:cNvSpPr txBox="1"/>
          <p:nvPr/>
        </p:nvSpPr>
        <p:spPr>
          <a:xfrm>
            <a:off x="8386117" y="3419252"/>
            <a:ext cx="213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Should this be closed?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A28185-E1E4-474E-A514-8E520CDA0D82}"/>
              </a:ext>
            </a:extLst>
          </p:cNvPr>
          <p:cNvSpPr txBox="1"/>
          <p:nvPr/>
        </p:nvSpPr>
        <p:spPr>
          <a:xfrm>
            <a:off x="876392" y="5416300"/>
            <a:ext cx="2628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Conflicting shifts, one or the other?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848D26-58F4-45C9-A76F-D4959B092442}"/>
              </a:ext>
            </a:extLst>
          </p:cNvPr>
          <p:cNvSpPr txBox="1"/>
          <p:nvPr/>
        </p:nvSpPr>
        <p:spPr>
          <a:xfrm>
            <a:off x="4980090" y="5416300"/>
            <a:ext cx="1801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Should this be closed?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FAD84B-67F9-4954-A1A6-2D6C6BFC022C}"/>
              </a:ext>
            </a:extLst>
          </p:cNvPr>
          <p:cNvSpPr txBox="1"/>
          <p:nvPr/>
        </p:nvSpPr>
        <p:spPr>
          <a:xfrm>
            <a:off x="8149790" y="5490098"/>
            <a:ext cx="213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Various lanes closed with shift? 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F095523-1DC6-4431-8B06-3E81381C65DC}"/>
              </a:ext>
            </a:extLst>
          </p:cNvPr>
          <p:cNvSpPr/>
          <p:nvPr/>
        </p:nvSpPr>
        <p:spPr>
          <a:xfrm>
            <a:off x="8991273" y="1920947"/>
            <a:ext cx="571602" cy="14751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AD4F9BC-99DB-4AE9-9ED4-BE9AF418EC98}"/>
              </a:ext>
            </a:extLst>
          </p:cNvPr>
          <p:cNvSpPr/>
          <p:nvPr/>
        </p:nvSpPr>
        <p:spPr>
          <a:xfrm>
            <a:off x="8631025" y="3782494"/>
            <a:ext cx="571602" cy="14751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5272095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3712" y="533400"/>
            <a:ext cx="8039100" cy="538005"/>
          </a:xfrm>
        </p:spPr>
        <p:txBody>
          <a:bodyPr>
            <a:normAutofit/>
          </a:bodyPr>
          <a:lstStyle/>
          <a:p>
            <a:r>
              <a:rPr lang="en-US" dirty="0"/>
              <a:t>Lane Closure System - Training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45EF55-CDF3-43CC-8C58-710FC515A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43500"/>
            <a:ext cx="10591800" cy="800100"/>
          </a:xfrm>
        </p:spPr>
        <p:txBody>
          <a:bodyPr>
            <a:normAutofit/>
          </a:bodyPr>
          <a:lstStyle/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Erin.Schwark@dot.wi.gov</a:t>
            </a:r>
            <a:r>
              <a:rPr lang="en-US" dirty="0"/>
              <a:t> for invite if you didn’t receive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63A3B-78C7-47BE-AE5E-E10140E0464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8756D9-E739-4B7E-9D2D-3C9DD0CF5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191" y="1188085"/>
            <a:ext cx="7328529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8790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/>
              <a:t>Unexpected/overlooked features not in the plan</a:t>
            </a:r>
          </a:p>
          <a:p>
            <a:r>
              <a:rPr lang="en-US" sz="3500" dirty="0"/>
              <a:t>Contractor initiated </a:t>
            </a:r>
          </a:p>
          <a:p>
            <a:r>
              <a:rPr lang="en-US" sz="3500" dirty="0"/>
              <a:t>Hazardous traffic situation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Modification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/>
              <a:t>Check the TMP to for traffic analysis </a:t>
            </a:r>
          </a:p>
          <a:p>
            <a:r>
              <a:rPr lang="en-US" sz="3500" dirty="0"/>
              <a:t>Check the TMP/Specials for lane closure times</a:t>
            </a:r>
          </a:p>
          <a:p>
            <a:r>
              <a:rPr lang="en-US" sz="3500" dirty="0"/>
              <a:t>If making a substantial change to the planned strategies a TMP amendment will need to be created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4078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 Modifications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/>
              <a:t>SDDs might have the exact layout that is needed for a situation</a:t>
            </a:r>
          </a:p>
          <a:p>
            <a:r>
              <a:rPr lang="en-US" sz="3500" dirty="0"/>
              <a:t>Modifications might need to be made to the SDD</a:t>
            </a:r>
          </a:p>
          <a:p>
            <a:r>
              <a:rPr lang="en-US" sz="3500" dirty="0"/>
              <a:t>If an SDD does not have the layout check the WMUTCDs Typical Applications</a:t>
            </a:r>
          </a:p>
          <a:p>
            <a:r>
              <a:rPr lang="en-US" sz="3500" dirty="0"/>
              <a:t>WMUTCD will also have the charts for taper length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3533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Modifications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/>
              <a:t>Start with the TMP to determine the impact to traffic</a:t>
            </a:r>
          </a:p>
          <a:p>
            <a:pPr lvl="1"/>
            <a:r>
              <a:rPr lang="en-US" sz="2800" dirty="0"/>
              <a:t>Will there be queues? If so, how long? </a:t>
            </a:r>
          </a:p>
          <a:p>
            <a:r>
              <a:rPr lang="en-US" sz="3500" dirty="0"/>
              <a:t>If TMP does not help, contact your Regional Traffic Engineer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610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C3B890-E0F1-4645-9A5F-2DBBC07C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Freeway/ Expressway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B363-DF24-456B-B89C-BEB0FF2A77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16D17-FFA8-4123-AAAE-425F364BF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5078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Modifications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/>
              <a:t>TMP Amendments</a:t>
            </a:r>
          </a:p>
          <a:p>
            <a:pPr lvl="1"/>
            <a:r>
              <a:rPr lang="en-US" sz="2800" dirty="0"/>
              <a:t>When the traffic mitigation strategies are changed</a:t>
            </a:r>
          </a:p>
          <a:p>
            <a:pPr lvl="1"/>
            <a:r>
              <a:rPr lang="en-US" sz="2800" dirty="0"/>
              <a:t>Schedule changes that will impact traffic</a:t>
            </a:r>
          </a:p>
          <a:p>
            <a:r>
              <a:rPr lang="en-US" sz="3500" dirty="0"/>
              <a:t>Typically approved at the region level</a:t>
            </a:r>
          </a:p>
          <a:p>
            <a:r>
              <a:rPr lang="en-US" sz="3500" dirty="0"/>
              <a:t>FHWA and BTO included if there is oversight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4890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3EB7DC-A312-4DCA-8E0E-C82CA91D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TMP Closeout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B6F05-5ADE-49DB-A010-25C7F2303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/>
              <a:t>Once the construction season is complete the TMP needs to be marked as Completed</a:t>
            </a:r>
          </a:p>
          <a:p>
            <a:r>
              <a:rPr lang="en-US" sz="3500" dirty="0"/>
              <a:t>This is done by the Project Manager</a:t>
            </a:r>
          </a:p>
          <a:p>
            <a:r>
              <a:rPr lang="en-US" sz="3500" dirty="0"/>
              <a:t> Add any information in the comments that may help with future TMP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2EE45-4EC4-4B67-8B0B-23D86271E57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5304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C3B890-E0F1-4645-9A5F-2DBBC07C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Freeway/ Expressway w/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B363-DF24-456B-B89C-BEB0FF2A77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DB3A8F-889A-45B2-B67B-75DEAB4D9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8979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C3B890-E0F1-4645-9A5F-2DBBC07C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Flagging w/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B363-DF24-456B-B89C-BEB0FF2A77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B6AB4C-BBB6-4678-B2B3-020F5301E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7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C3B890-E0F1-4645-9A5F-2DBBC07C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Flagging w/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B363-DF24-456B-B89C-BEB0FF2A77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7D843F-C2E1-436B-BF5F-4096C72A9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1960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C3B890-E0F1-4645-9A5F-2DBBC07C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B363-DF24-456B-B89C-BEB0FF2A77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517DC4-0287-4539-B030-53D80C4D6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1119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C3B890-E0F1-4645-9A5F-2DBBC07C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w/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B363-DF24-456B-B89C-BEB0FF2A77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6375" y="6477000"/>
            <a:ext cx="555625" cy="296863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C35698-ECFA-45D4-B95F-4F52958123E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D70201-56B2-4BC1-81D4-15C2C73EC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9893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4FF9-7B7D-428F-8A12-99979B6E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124047016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4FF9-7B7D-428F-8A12-99979B6E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w/ Issues</a:t>
            </a:r>
          </a:p>
        </p:txBody>
      </p:sp>
    </p:spTree>
    <p:extLst>
      <p:ext uri="{BB962C8B-B14F-4D97-AF65-F5344CB8AC3E}">
        <p14:creationId xmlns:p14="http://schemas.microsoft.com/office/powerpoint/2010/main" val="69159233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Widescreen gra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idescreen gra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F54288C657724180ED1312F00F45E4" ma:contentTypeVersion="1" ma:contentTypeDescription="Create a new document." ma:contentTypeScope="" ma:versionID="497c95b2368c8af117c8dcf77339d23a">
  <xsd:schema xmlns:xsd="http://www.w3.org/2001/XMLSchema" xmlns:xs="http://www.w3.org/2001/XMLSchema" xmlns:p="http://schemas.microsoft.com/office/2006/metadata/properties" xmlns:ns2="a8b72882-1d02-4704-8464-4e9c6e9dc531" targetNamespace="http://schemas.microsoft.com/office/2006/metadata/properties" ma:root="true" ma:fieldsID="bdba2612be67019c42ca9ed5b3324280" ns2:_="">
    <xsd:import namespace="a8b72882-1d02-4704-8464-4e9c6e9dc53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72882-1d02-4704-8464-4e9c6e9dc5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55D12E-EDCB-486D-8E5A-A111F7C9D283}"/>
</file>

<file path=customXml/itemProps2.xml><?xml version="1.0" encoding="utf-8"?>
<ds:datastoreItem xmlns:ds="http://schemas.openxmlformats.org/officeDocument/2006/customXml" ds:itemID="{8F2FC666-4984-4BF1-B427-FFC074EBC387}"/>
</file>

<file path=customXml/itemProps3.xml><?xml version="1.0" encoding="utf-8"?>
<ds:datastoreItem xmlns:ds="http://schemas.openxmlformats.org/officeDocument/2006/customXml" ds:itemID="{3FBC3DE9-378F-48BC-8F0D-8B800B2B407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17129</TotalTime>
  <Words>638</Words>
  <Application>Microsoft Office PowerPoint</Application>
  <PresentationFormat>Widescreen</PresentationFormat>
  <Paragraphs>135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Wingdings</vt:lpstr>
      <vt:lpstr>Widescreen gray</vt:lpstr>
      <vt:lpstr>1_Widescreen gray</vt:lpstr>
      <vt:lpstr>Group Activity</vt:lpstr>
      <vt:lpstr>Freeway/ Expressway</vt:lpstr>
      <vt:lpstr>Freeway/ Expressway w/ Issues</vt:lpstr>
      <vt:lpstr>Flagging w/ Issues</vt:lpstr>
      <vt:lpstr>Flagging w/ Issues</vt:lpstr>
      <vt:lpstr>Urban</vt:lpstr>
      <vt:lpstr>Urban w/ Issues</vt:lpstr>
      <vt:lpstr>Maintenance</vt:lpstr>
      <vt:lpstr>Maintenance w/ Issues</vt:lpstr>
      <vt:lpstr>Utility </vt:lpstr>
      <vt:lpstr>Utility w/ Issues </vt:lpstr>
      <vt:lpstr>Lane Closure System</vt:lpstr>
      <vt:lpstr>Lane Closure System - Issues</vt:lpstr>
      <vt:lpstr>Lane Closure System – Lane Diagram Issues</vt:lpstr>
      <vt:lpstr>Lane Closure System - Training</vt:lpstr>
      <vt:lpstr>Plan Modifications</vt:lpstr>
      <vt:lpstr>Plan Modification</vt:lpstr>
      <vt:lpstr>Plan Modifications</vt:lpstr>
      <vt:lpstr>Plan Modifications</vt:lpstr>
      <vt:lpstr>Plan Modifications</vt:lpstr>
      <vt:lpstr>TMP Closeout</vt:lpstr>
    </vt:vector>
  </TitlesOfParts>
  <Company>Lakeside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Segment A: Florida Crash</dc:title>
  <dc:creator>Susan Paulus</dc:creator>
  <cp:lastModifiedBy>Schwark, Erin - DOT</cp:lastModifiedBy>
  <cp:revision>887</cp:revision>
  <cp:lastPrinted>2018-01-23T17:14:29Z</cp:lastPrinted>
  <dcterms:created xsi:type="dcterms:W3CDTF">2010-02-18T19:11:11Z</dcterms:created>
  <dcterms:modified xsi:type="dcterms:W3CDTF">2023-01-18T17:32:35Z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0x01010084F54288C657724180ED1312F00F45E4</vt:lpwstr>
  </property>
</Properties>
</file>