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0" r:id="rId2"/>
    <p:sldId id="258" r:id="rId3"/>
    <p:sldId id="263" r:id="rId4"/>
    <p:sldId id="265" r:id="rId5"/>
    <p:sldId id="264" r:id="rId6"/>
    <p:sldId id="269" r:id="rId7"/>
    <p:sldId id="270" r:id="rId8"/>
  </p:sldIdLst>
  <p:sldSz cx="12192000" cy="6858000"/>
  <p:notesSz cx="7102475" cy="9388475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erson, Erik - DOT" initials="EED" lastIdx="2" clrIdx="0">
    <p:extLst>
      <p:ext uri="{19B8F6BF-5375-455C-9EA6-DF929625EA0E}">
        <p15:presenceInfo xmlns:p15="http://schemas.microsoft.com/office/powerpoint/2012/main" userId="S::Erik.Emerson@dot.wi.gov::051d9659-39ea-4ef5-89cc-70f2e4505c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B633E-A514-496F-ABA6-A55642D099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59DAF-A82A-4BB0-9A0F-3F780B8151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886" y="0"/>
            <a:ext cx="3078048" cy="470356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r">
              <a:defRPr sz="1200"/>
            </a:lvl1pPr>
          </a:lstStyle>
          <a:p>
            <a:fld id="{0BFC07EC-B855-4219-B383-6E53DA42160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066F7-8F19-4DC0-9BD7-A3BCC7E770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D9336-E7CE-49E3-B6CD-85E13DD58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886" y="8918120"/>
            <a:ext cx="3078048" cy="470355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r">
              <a:defRPr sz="1200"/>
            </a:lvl1pPr>
          </a:lstStyle>
          <a:p>
            <a:fld id="{60E7748A-1828-4F72-8D5C-EC30004BD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31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fld id="{B2A47072-4381-4F07-8167-FA4C01805A4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5" tIns="47113" rIns="94225" bIns="4711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3CC5E520-8EA4-49A5-967B-50D49906B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018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grading is important.</a:t>
            </a:r>
          </a:p>
          <a:p>
            <a:r>
              <a:rPr lang="en-US" dirty="0"/>
              <a:t>Steel post </a:t>
            </a:r>
          </a:p>
          <a:p>
            <a:r>
              <a:rPr lang="en-US" dirty="0"/>
              <a:t>Install hardware as detailed.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53">
              <a:defRPr/>
            </a:pPr>
            <a:fld id="{23D6F3DD-B237-4316-B841-6286ED642436}" type="slidenum">
              <a:rPr lang="en-US" sz="1200">
                <a:solidFill>
                  <a:prstClr val="black"/>
                </a:solidFill>
                <a:latin typeface="Calibri"/>
              </a:rPr>
              <a:pPr defTabSz="942253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9A366-8C6C-4959-AB2C-2C462739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mix and match SDDs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5E520-8EA4-49A5-967B-50D49906B0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4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58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800"/>
            <a:ext cx="10972800" cy="3873500"/>
          </a:xfrm>
        </p:spPr>
        <p:txBody>
          <a:bodyPr/>
          <a:lstStyle>
            <a:lvl1pPr marL="365125" indent="-255588"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  <a:defRPr/>
            </a:lvl1pPr>
            <a:lvl2pPr marL="620713" indent="-228600"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  <a:defRPr/>
            </a:lvl2pPr>
            <a:lvl3pPr marL="858838" indent="-228600"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  <a:defRPr/>
            </a:lvl3pPr>
            <a:lvl4pPr marL="1143000" indent="-228600"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  <a:defRPr/>
            </a:lvl4pPr>
            <a:lvl5pPr marL="1371600" indent="-228600">
              <a:buClr>
                <a:schemeClr val="tx1"/>
              </a:buClr>
              <a:buSzPct val="112000"/>
              <a:buFont typeface="Symbol" panose="05050102010706020507" pitchFamily="18" charset="2"/>
              <a:buChar char=""/>
              <a:defRPr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000" y="304800"/>
            <a:ext cx="10972800" cy="1143000"/>
          </a:xfrm>
        </p:spPr>
        <p:txBody>
          <a:bodyPr rtlCol="0"/>
          <a:lstStyle>
            <a:lvl1pPr>
              <a:defRPr sz="3200"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79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3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38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029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4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3" y="6248210"/>
            <a:ext cx="722811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Post Length 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A92152-73F1-4CE5-AC46-B75508228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 baseline="0">
                <a:latin typeface="Arial Unicode MS" pitchFamily="34" charset="-128"/>
              </a:defRPr>
            </a:lvl1pPr>
            <a:lvl2pPr>
              <a:defRPr sz="2500" baseline="0">
                <a:latin typeface="Arial Unicode MS" pitchFamily="34" charset="-128"/>
              </a:defRPr>
            </a:lvl2pPr>
            <a:lvl3pPr>
              <a:defRPr sz="2500" baseline="0">
                <a:latin typeface="Arial Unicode MS" pitchFamily="34" charset="-128"/>
              </a:defRPr>
            </a:lvl3pPr>
            <a:lvl4pPr>
              <a:defRPr sz="2500" baseline="0">
                <a:latin typeface="Arial Unicode MS" pitchFamily="34" charset="-128"/>
              </a:defRPr>
            </a:lvl4pPr>
            <a:lvl5pPr>
              <a:defRPr sz="2500" baseline="0">
                <a:latin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551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V="1">
            <a:off x="0" y="5206363"/>
            <a:ext cx="12192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676400"/>
            <a:ext cx="109728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0669" y="5943600"/>
            <a:ext cx="1016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0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rgbClr val="213681"/>
        </a:buClr>
        <a:buSzPct val="125000"/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rgbClr val="213681"/>
        </a:buClr>
        <a:buSzPct val="125000"/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rgbClr val="213681"/>
        </a:buClr>
        <a:buSzPct val="125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rgbClr val="213681"/>
        </a:buClr>
        <a:buSzPct val="125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rgbClr val="213681"/>
        </a:buClr>
        <a:buSzPct val="125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6.tif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5.m4a"/><Relationship Id="rId7" Type="http://schemas.openxmlformats.org/officeDocument/2006/relationships/image" Target="../media/image9.png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3D67D3-CC9A-4B08-B108-1B5CD9285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2022 Spec Training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F99750A-A3EF-46D2-B5C5-5C95CEF35B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Semi-Rigid Barriers</a:t>
            </a: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4B11C6F-17DC-4194-BF22-741B18F558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3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8"/>
    </mc:Choice>
    <mc:Fallback xmlns="">
      <p:transition spd="slow" advTm="5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958975" y="428172"/>
            <a:ext cx="8229600" cy="852714"/>
          </a:xfrm>
        </p:spPr>
        <p:txBody>
          <a:bodyPr anchor="t" anchorCtr="0">
            <a:normAutofit/>
          </a:bodyPr>
          <a:lstStyle/>
          <a:p>
            <a:pPr>
              <a:defRPr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semi-rigid barriers?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1958974" y="1095376"/>
            <a:ext cx="8352118" cy="3248025"/>
          </a:xfrm>
        </p:spPr>
        <p:txBody>
          <a:bodyPr/>
          <a:lstStyle/>
          <a:p>
            <a:pPr lvl="1"/>
            <a:r>
              <a:rPr lang="en-US" dirty="0"/>
              <a:t>Class A Beam Guard</a:t>
            </a:r>
          </a:p>
          <a:p>
            <a:pPr lvl="1"/>
            <a:r>
              <a:rPr lang="en-US" dirty="0"/>
              <a:t>MGS Beam Guard</a:t>
            </a:r>
          </a:p>
          <a:p>
            <a:pPr lvl="1"/>
            <a:r>
              <a:rPr lang="en-US" dirty="0"/>
              <a:t>Thrie Beam Transitions</a:t>
            </a:r>
          </a:p>
          <a:p>
            <a:pPr lvl="1"/>
            <a:r>
              <a:rPr lang="en-US" dirty="0"/>
              <a:t>Thrie Beam Barrier</a:t>
            </a:r>
          </a:p>
          <a:p>
            <a:pPr lvl="1"/>
            <a:r>
              <a:rPr lang="en-US" dirty="0"/>
              <a:t>End Treatments (Can act like beam guard in some impacts)</a:t>
            </a:r>
          </a:p>
          <a:p>
            <a:pPr lvl="2"/>
            <a:r>
              <a:rPr lang="en-US" dirty="0"/>
              <a:t>EATs</a:t>
            </a:r>
          </a:p>
          <a:p>
            <a:pPr lvl="2"/>
            <a:r>
              <a:rPr lang="en-US" dirty="0"/>
              <a:t>Type 2 </a:t>
            </a:r>
            <a:r>
              <a:rPr lang="en-US" dirty="0">
                <a:solidFill>
                  <a:srgbClr val="FF0000"/>
                </a:solidFill>
              </a:rPr>
              <a:t>New SDD in Aug 2021</a:t>
            </a:r>
          </a:p>
          <a:p>
            <a:pPr lvl="2"/>
            <a:r>
              <a:rPr lang="en-US" dirty="0"/>
              <a:t>Thrie Beam Bullnose </a:t>
            </a:r>
            <a:r>
              <a:rPr lang="en-US" dirty="0">
                <a:solidFill>
                  <a:srgbClr val="FF0000"/>
                </a:solidFill>
              </a:rPr>
              <a:t>New in Aug SDD 2020</a:t>
            </a:r>
          </a:p>
          <a:p>
            <a:pPr marL="231775" indent="-231775">
              <a:spcAft>
                <a:spcPts val="1200"/>
              </a:spcAft>
              <a:buSzPct val="150000"/>
              <a:buNone/>
            </a:pPr>
            <a:endParaRPr lang="en-US" sz="2600" dirty="0">
              <a:ea typeface="ＭＳ Ｐゴシック" pitchFamily="34" charset="-128"/>
            </a:endParaRPr>
          </a:p>
          <a:p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92A39D8-FD55-420F-916E-67234037020E}"/>
              </a:ext>
            </a:extLst>
          </p:cNvPr>
          <p:cNvSpPr/>
          <p:nvPr/>
        </p:nvSpPr>
        <p:spPr>
          <a:xfrm>
            <a:off x="5685693" y="1080583"/>
            <a:ext cx="504092" cy="8675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C2911-D27B-4098-9A2E-3D8BD1EB4E2B}"/>
              </a:ext>
            </a:extLst>
          </p:cNvPr>
          <p:cNvSpPr txBox="1"/>
          <p:nvPr/>
        </p:nvSpPr>
        <p:spPr>
          <a:xfrm>
            <a:off x="6928339" y="1045413"/>
            <a:ext cx="400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Long-Spans, Type K, LHW, Half and Quarter Post Spacing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A5E8A65-2648-4BD1-8B5F-0CC27D956A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8384561"/>
      </p:ext>
    </p:extLst>
  </p:cSld>
  <p:clrMapOvr>
    <a:masterClrMapping/>
  </p:clrMapOvr>
  <p:transition advTm="39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A8ED7-402B-4E10-BCEF-5EA7823CE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7799"/>
            <a:ext cx="10972800" cy="3810001"/>
          </a:xfrm>
        </p:spPr>
        <p:txBody>
          <a:bodyPr/>
          <a:lstStyle/>
          <a:p>
            <a:r>
              <a:rPr lang="en-US" dirty="0"/>
              <a:t>What SDD is associated with the barrier installation?</a:t>
            </a:r>
          </a:p>
          <a:p>
            <a:pPr lvl="2"/>
            <a:r>
              <a:rPr lang="en-US" dirty="0"/>
              <a:t>What SDDs are in the Plan?</a:t>
            </a:r>
          </a:p>
          <a:p>
            <a:pPr lvl="3"/>
            <a:r>
              <a:rPr lang="en-US" dirty="0"/>
              <a:t>What version of the SDD are you using? 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63C3D3-FF90-423E-9E0A-4982C478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SDDs in your plan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148956-8B51-4E9D-A11B-1A2BA52AAF7D}"/>
              </a:ext>
            </a:extLst>
          </p:cNvPr>
          <p:cNvGrpSpPr/>
          <p:nvPr/>
        </p:nvGrpSpPr>
        <p:grpSpPr>
          <a:xfrm>
            <a:off x="5099186" y="2198687"/>
            <a:ext cx="6381614" cy="3488549"/>
            <a:chOff x="3898231" y="2559635"/>
            <a:chExt cx="6381614" cy="348854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3EBC643-229C-4329-8ABD-5B9C57CD7FEB}"/>
                </a:ext>
              </a:extLst>
            </p:cNvPr>
            <p:cNvGrpSpPr/>
            <p:nvPr/>
          </p:nvGrpSpPr>
          <p:grpSpPr>
            <a:xfrm>
              <a:off x="3898233" y="2559635"/>
              <a:ext cx="6381612" cy="3488549"/>
              <a:chOff x="1397977" y="2120202"/>
              <a:chExt cx="4329583" cy="2592475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EC98A10-C600-418D-A261-935CD3D94E00}"/>
                  </a:ext>
                </a:extLst>
              </p:cNvPr>
              <p:cNvSpPr/>
              <p:nvPr/>
            </p:nvSpPr>
            <p:spPr>
              <a:xfrm>
                <a:off x="5040923" y="3015761"/>
                <a:ext cx="566057" cy="7854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813C162-EA4F-4C09-A718-1107EA898F0E}"/>
                  </a:ext>
                </a:extLst>
              </p:cNvPr>
              <p:cNvGrpSpPr/>
              <p:nvPr/>
            </p:nvGrpSpPr>
            <p:grpSpPr>
              <a:xfrm>
                <a:off x="1397977" y="2904391"/>
                <a:ext cx="3642946" cy="222737"/>
                <a:chOff x="1397977" y="2904391"/>
                <a:chExt cx="3642946" cy="222737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5C80C6C7-BF05-4028-8362-A5AEEB3679FF}"/>
                    </a:ext>
                  </a:extLst>
                </p:cNvPr>
                <p:cNvCxnSpPr/>
                <p:nvPr/>
              </p:nvCxnSpPr>
              <p:spPr>
                <a:xfrm flipH="1">
                  <a:off x="3692769" y="3015760"/>
                  <a:ext cx="1348154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C8F1568E-21A3-4B74-80C8-668E087D6B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18692" y="3015760"/>
                  <a:ext cx="674077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43258A07-76DD-4617-9E38-CC88CA0CE204}"/>
                    </a:ext>
                  </a:extLst>
                </p:cNvPr>
                <p:cNvGrpSpPr/>
                <p:nvPr/>
              </p:nvGrpSpPr>
              <p:grpSpPr>
                <a:xfrm>
                  <a:off x="1397977" y="2904391"/>
                  <a:ext cx="1620715" cy="222737"/>
                  <a:chOff x="805961" y="2904392"/>
                  <a:chExt cx="1620715" cy="222737"/>
                </a:xfrm>
              </p:grpSpPr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143AC7AD-DAE3-4B32-94C4-F2B7F840BD4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078522" y="3015761"/>
                    <a:ext cx="1348154" cy="0"/>
                  </a:xfrm>
                  <a:prstGeom prst="line">
                    <a:avLst/>
                  </a:prstGeom>
                  <a:ln w="1270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Isosceles Triangle 94">
                    <a:extLst>
                      <a:ext uri="{FF2B5EF4-FFF2-40B4-BE49-F238E27FC236}">
                        <a16:creationId xmlns:a16="http://schemas.microsoft.com/office/drawing/2014/main" id="{A2381968-7C39-4BF9-ABBD-0FF3EC69DF0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30873" y="2879480"/>
                    <a:ext cx="222737" cy="272561"/>
                  </a:xfrm>
                  <a:prstGeom prst="triangl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F8B9397-3567-47C9-B883-BD28BF124783}"/>
                  </a:ext>
                </a:extLst>
              </p:cNvPr>
              <p:cNvSpPr/>
              <p:nvPr/>
            </p:nvSpPr>
            <p:spPr>
              <a:xfrm>
                <a:off x="4983982" y="2120202"/>
                <a:ext cx="427511" cy="860736"/>
              </a:xfrm>
              <a:custGeom>
                <a:avLst/>
                <a:gdLst>
                  <a:gd name="connsiteX0" fmla="*/ 0 w 427511"/>
                  <a:gd name="connsiteY0" fmla="*/ 0 h 860736"/>
                  <a:gd name="connsiteX1" fmla="*/ 411983 w 427511"/>
                  <a:gd name="connsiteY1" fmla="*/ 401934 h 860736"/>
                  <a:gd name="connsiteX2" fmla="*/ 341644 w 427511"/>
                  <a:gd name="connsiteY2" fmla="*/ 813917 h 860736"/>
                  <a:gd name="connsiteX3" fmla="*/ 351693 w 427511"/>
                  <a:gd name="connsiteY3" fmla="*/ 834013 h 86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11" h="860736">
                    <a:moveTo>
                      <a:pt x="0" y="0"/>
                    </a:moveTo>
                    <a:cubicBezTo>
                      <a:pt x="177521" y="133140"/>
                      <a:pt x="355042" y="266281"/>
                      <a:pt x="411983" y="401934"/>
                    </a:cubicBezTo>
                    <a:cubicBezTo>
                      <a:pt x="468924" y="537587"/>
                      <a:pt x="351692" y="741904"/>
                      <a:pt x="341644" y="813917"/>
                    </a:cubicBezTo>
                    <a:cubicBezTo>
                      <a:pt x="331596" y="885930"/>
                      <a:pt x="341644" y="859971"/>
                      <a:pt x="351693" y="834013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B85A83B-2F00-4F70-B806-83B508010EC9}"/>
                  </a:ext>
                </a:extLst>
              </p:cNvPr>
              <p:cNvSpPr/>
              <p:nvPr/>
            </p:nvSpPr>
            <p:spPr>
              <a:xfrm>
                <a:off x="5325626" y="3838470"/>
                <a:ext cx="401934" cy="874207"/>
              </a:xfrm>
              <a:custGeom>
                <a:avLst/>
                <a:gdLst>
                  <a:gd name="connsiteX0" fmla="*/ 0 w 401934"/>
                  <a:gd name="connsiteY0" fmla="*/ 0 h 874207"/>
                  <a:gd name="connsiteX1" fmla="*/ 261258 w 401934"/>
                  <a:gd name="connsiteY1" fmla="*/ 331596 h 874207"/>
                  <a:gd name="connsiteX2" fmla="*/ 180871 w 401934"/>
                  <a:gd name="connsiteY2" fmla="*/ 552660 h 874207"/>
                  <a:gd name="connsiteX3" fmla="*/ 401934 w 401934"/>
                  <a:gd name="connsiteY3" fmla="*/ 874207 h 874207"/>
                  <a:gd name="connsiteX4" fmla="*/ 401934 w 401934"/>
                  <a:gd name="connsiteY4" fmla="*/ 874207 h 874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1934" h="874207">
                    <a:moveTo>
                      <a:pt x="0" y="0"/>
                    </a:moveTo>
                    <a:cubicBezTo>
                      <a:pt x="115556" y="119743"/>
                      <a:pt x="231113" y="239486"/>
                      <a:pt x="261258" y="331596"/>
                    </a:cubicBezTo>
                    <a:cubicBezTo>
                      <a:pt x="291403" y="423706"/>
                      <a:pt x="157425" y="462225"/>
                      <a:pt x="180871" y="552660"/>
                    </a:cubicBezTo>
                    <a:cubicBezTo>
                      <a:pt x="204317" y="643095"/>
                      <a:pt x="401934" y="874207"/>
                      <a:pt x="401934" y="874207"/>
                    </a:cubicBezTo>
                    <a:lnTo>
                      <a:pt x="401934" y="874207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6B3A3D31-688A-4656-A7A0-79806DB7199F}"/>
                </a:ext>
              </a:extLst>
            </p:cNvPr>
            <p:cNvSpPr/>
            <p:nvPr/>
          </p:nvSpPr>
          <p:spPr>
            <a:xfrm rot="5400000">
              <a:off x="4950256" y="2958439"/>
              <a:ext cx="284814" cy="238886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ight Brace 111">
              <a:extLst>
                <a:ext uri="{FF2B5EF4-FFF2-40B4-BE49-F238E27FC236}">
                  <a16:creationId xmlns:a16="http://schemas.microsoft.com/office/drawing/2014/main" id="{91E3EA39-7804-42F8-A711-1F92414753B8}"/>
                </a:ext>
              </a:extLst>
            </p:cNvPr>
            <p:cNvSpPr/>
            <p:nvPr/>
          </p:nvSpPr>
          <p:spPr>
            <a:xfrm rot="5400000" flipH="1" flipV="1">
              <a:off x="6596495" y="3033717"/>
              <a:ext cx="374762" cy="99356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ight Brace 113">
              <a:extLst>
                <a:ext uri="{FF2B5EF4-FFF2-40B4-BE49-F238E27FC236}">
                  <a16:creationId xmlns:a16="http://schemas.microsoft.com/office/drawing/2014/main" id="{ACCDB32A-55BE-41CB-99CE-E7EF7DC373B3}"/>
                </a:ext>
              </a:extLst>
            </p:cNvPr>
            <p:cNvSpPr/>
            <p:nvPr/>
          </p:nvSpPr>
          <p:spPr>
            <a:xfrm rot="5400000">
              <a:off x="8159262" y="3051420"/>
              <a:ext cx="245330" cy="197169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84F751-319A-4EA4-B2AD-0BEF99F4DE77}"/>
                </a:ext>
              </a:extLst>
            </p:cNvPr>
            <p:cNvSpPr txBox="1"/>
            <p:nvPr/>
          </p:nvSpPr>
          <p:spPr>
            <a:xfrm>
              <a:off x="4090737" y="4439653"/>
              <a:ext cx="1876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EAT SDD 14B44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D41CDF1-0AE8-4A99-B49E-B0F7947A2542}"/>
                </a:ext>
              </a:extLst>
            </p:cNvPr>
            <p:cNvSpPr txBox="1"/>
            <p:nvPr/>
          </p:nvSpPr>
          <p:spPr>
            <a:xfrm>
              <a:off x="5690937" y="2954971"/>
              <a:ext cx="203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MGS SDD 14B42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854FA91-E9CC-4BBC-BA0C-6A542985B7C0}"/>
                </a:ext>
              </a:extLst>
            </p:cNvPr>
            <p:cNvSpPr txBox="1"/>
            <p:nvPr/>
          </p:nvSpPr>
          <p:spPr>
            <a:xfrm>
              <a:off x="7280654" y="4293204"/>
              <a:ext cx="2031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MGS Thrie Beam Approach SDD 14B45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681FFC-B2F7-4680-855B-11F74E0F3B73}"/>
              </a:ext>
            </a:extLst>
          </p:cNvPr>
          <p:cNvGrpSpPr/>
          <p:nvPr/>
        </p:nvGrpSpPr>
        <p:grpSpPr>
          <a:xfrm>
            <a:off x="475762" y="2993811"/>
            <a:ext cx="7509067" cy="2588842"/>
            <a:chOff x="475762" y="2993811"/>
            <a:chExt cx="7509067" cy="258884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914312-2C28-4225-99BE-BCA48152C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762" y="2993811"/>
              <a:ext cx="4158198" cy="2588842"/>
            </a:xfrm>
            <a:prstGeom prst="rect">
              <a:avLst/>
            </a:prstGeom>
          </p:spPr>
        </p:pic>
        <p:sp>
          <p:nvSpPr>
            <p:cNvPr id="12" name="Callout: Line 11">
              <a:extLst>
                <a:ext uri="{FF2B5EF4-FFF2-40B4-BE49-F238E27FC236}">
                  <a16:creationId xmlns:a16="http://schemas.microsoft.com/office/drawing/2014/main" id="{365D3FCC-3CCC-4D26-96D0-46C45B86CE6F}"/>
                </a:ext>
              </a:extLst>
            </p:cNvPr>
            <p:cNvSpPr/>
            <p:nvPr/>
          </p:nvSpPr>
          <p:spPr>
            <a:xfrm>
              <a:off x="5546156" y="4831442"/>
              <a:ext cx="2438673" cy="498545"/>
            </a:xfrm>
            <a:prstGeom prst="borderCallout1">
              <a:avLst/>
            </a:prstGeom>
            <a:solidFill>
              <a:schemeClr val="accent6"/>
            </a:solidFill>
            <a:ln cmpd="sng"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SDD14B42 – </a:t>
              </a:r>
              <a:r>
                <a:rPr lang="en-US" b="1" dirty="0">
                  <a:solidFill>
                    <a:srgbClr val="00B050"/>
                  </a:solidFill>
                </a:rPr>
                <a:t>06</a:t>
              </a: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a</a:t>
              </a:r>
            </a:p>
          </p:txBody>
        </p:sp>
      </p:grp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754AB3C8-17B4-4E36-B329-AC6D982E99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38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01"/>
    </mc:Choice>
    <mc:Fallback xmlns="">
      <p:transition spd="slow" advTm="42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A8ED7-402B-4E10-BCEF-5EA7823CE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7799"/>
            <a:ext cx="10972800" cy="3810001"/>
          </a:xfrm>
        </p:spPr>
        <p:txBody>
          <a:bodyPr/>
          <a:lstStyle/>
          <a:p>
            <a:pPr lvl="1"/>
            <a:r>
              <a:rPr lang="en-US" dirty="0"/>
              <a:t>What post should be installed according to the SDD?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63C3D3-FF90-423E-9E0A-4982C478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SDDs in your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24D796-4032-4FCD-8087-26C907EA0098}"/>
              </a:ext>
            </a:extLst>
          </p:cNvPr>
          <p:cNvSpPr txBox="1"/>
          <p:nvPr/>
        </p:nvSpPr>
        <p:spPr>
          <a:xfrm>
            <a:off x="10792326" y="604818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 2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D62AAA2A-D84B-40D6-8C4E-64944AF64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t="45653"/>
          <a:stretch/>
        </p:blipFill>
        <p:spPr bwMode="auto">
          <a:xfrm>
            <a:off x="508000" y="2290464"/>
            <a:ext cx="10467024" cy="264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7D140CA3-794F-4254-9D23-1CECAD11DA12}"/>
              </a:ext>
            </a:extLst>
          </p:cNvPr>
          <p:cNvSpPr/>
          <p:nvPr/>
        </p:nvSpPr>
        <p:spPr>
          <a:xfrm rot="5400000">
            <a:off x="2298031" y="4415590"/>
            <a:ext cx="342900" cy="13415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B91E5962-9A3D-426E-9962-9142103604ED}"/>
              </a:ext>
            </a:extLst>
          </p:cNvPr>
          <p:cNvSpPr/>
          <p:nvPr/>
        </p:nvSpPr>
        <p:spPr>
          <a:xfrm rot="5400000">
            <a:off x="5067803" y="2887080"/>
            <a:ext cx="382000" cy="39924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536AE-EA79-4544-9439-6EC50E0200CE}"/>
              </a:ext>
            </a:extLst>
          </p:cNvPr>
          <p:cNvSpPr txBox="1"/>
          <p:nvPr/>
        </p:nvSpPr>
        <p:spPr>
          <a:xfrm>
            <a:off x="834523" y="5257800"/>
            <a:ext cx="326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post are different than..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57DFF4-D2CB-4406-A6BB-5D26442CACB7}"/>
              </a:ext>
            </a:extLst>
          </p:cNvPr>
          <p:cNvSpPr txBox="1"/>
          <p:nvPr/>
        </p:nvSpPr>
        <p:spPr>
          <a:xfrm>
            <a:off x="3760201" y="5029840"/>
            <a:ext cx="326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 these posts..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AB16970-2119-4A2C-B1E3-FDFAC3512A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8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85"/>
    </mc:Choice>
    <mc:Fallback xmlns="">
      <p:transition spd="slow" advTm="19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A8ED7-402B-4E10-BCEF-5EA7823CE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7799"/>
            <a:ext cx="10972800" cy="3810001"/>
          </a:xfrm>
        </p:spPr>
        <p:txBody>
          <a:bodyPr/>
          <a:lstStyle/>
          <a:p>
            <a:r>
              <a:rPr lang="en-US" dirty="0"/>
              <a:t>Is this the correct post being installed?</a:t>
            </a:r>
          </a:p>
          <a:p>
            <a:pPr lvl="1"/>
            <a:r>
              <a:rPr lang="en-US" dirty="0"/>
              <a:t>Material</a:t>
            </a:r>
          </a:p>
          <a:p>
            <a:pPr lvl="2"/>
            <a:r>
              <a:rPr lang="en-US" dirty="0"/>
              <a:t>Wood</a:t>
            </a:r>
          </a:p>
          <a:p>
            <a:pPr lvl="2"/>
            <a:r>
              <a:rPr lang="en-US" dirty="0"/>
              <a:t>Steel</a:t>
            </a:r>
          </a:p>
          <a:p>
            <a:pPr lvl="1"/>
            <a:r>
              <a:rPr lang="en-US" dirty="0"/>
              <a:t>Type</a:t>
            </a:r>
          </a:p>
          <a:p>
            <a:pPr lvl="2"/>
            <a:r>
              <a:rPr lang="en-US" dirty="0"/>
              <a:t>BCT</a:t>
            </a:r>
          </a:p>
          <a:p>
            <a:pPr lvl="2"/>
            <a:r>
              <a:rPr lang="en-US" dirty="0"/>
              <a:t>CRT</a:t>
            </a:r>
          </a:p>
          <a:p>
            <a:pPr lvl="2"/>
            <a:r>
              <a:rPr lang="en-US" dirty="0"/>
              <a:t>MwRSF Slip Post</a:t>
            </a:r>
          </a:p>
          <a:p>
            <a:pPr lvl="2"/>
            <a:r>
              <a:rPr lang="en-US" dirty="0"/>
              <a:t>“Normal”</a:t>
            </a:r>
          </a:p>
          <a:p>
            <a:pPr lvl="1"/>
            <a:r>
              <a:rPr lang="en-US" dirty="0"/>
              <a:t>Length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63C3D3-FF90-423E-9E0A-4982C478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different post types.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2C89A9-1325-4DFB-B4FE-ABAB70E3F176}"/>
              </a:ext>
            </a:extLst>
          </p:cNvPr>
          <p:cNvGrpSpPr/>
          <p:nvPr/>
        </p:nvGrpSpPr>
        <p:grpSpPr>
          <a:xfrm>
            <a:off x="3725694" y="2205370"/>
            <a:ext cx="2642424" cy="3052430"/>
            <a:chOff x="4402799" y="2205370"/>
            <a:chExt cx="2909102" cy="305243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32680B4-7D9B-45CA-8292-D5EC1B0A8316}"/>
                </a:ext>
              </a:extLst>
            </p:cNvPr>
            <p:cNvSpPr txBox="1"/>
            <p:nvPr/>
          </p:nvSpPr>
          <p:spPr>
            <a:xfrm>
              <a:off x="5296974" y="4888468"/>
              <a:ext cx="1098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BCT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C9C880-AAD0-4885-8299-0C96D4B8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2799" y="2205370"/>
              <a:ext cx="2909102" cy="268309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2BD48E4-8818-4F3D-B518-C179B7455CB5}"/>
              </a:ext>
            </a:extLst>
          </p:cNvPr>
          <p:cNvGrpSpPr/>
          <p:nvPr/>
        </p:nvGrpSpPr>
        <p:grpSpPr>
          <a:xfrm>
            <a:off x="6623397" y="2310063"/>
            <a:ext cx="2301062" cy="2947737"/>
            <a:chOff x="7988968" y="2310063"/>
            <a:chExt cx="2301062" cy="294773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059C71-1579-4DF3-8C2F-178A52225FAA}"/>
                </a:ext>
              </a:extLst>
            </p:cNvPr>
            <p:cNvSpPr txBox="1"/>
            <p:nvPr/>
          </p:nvSpPr>
          <p:spPr>
            <a:xfrm>
              <a:off x="8375361" y="4888468"/>
              <a:ext cx="1098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CRT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D7B453E-B9F3-46C1-B25B-16FD94F96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659" t="5704" r="-1"/>
            <a:stretch/>
          </p:blipFill>
          <p:spPr>
            <a:xfrm>
              <a:off x="7988968" y="2310063"/>
              <a:ext cx="2301062" cy="257840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F2026F-35A9-49F3-8597-7B8CB6C5C321}"/>
              </a:ext>
            </a:extLst>
          </p:cNvPr>
          <p:cNvGrpSpPr/>
          <p:nvPr/>
        </p:nvGrpSpPr>
        <p:grpSpPr>
          <a:xfrm>
            <a:off x="9666389" y="2418560"/>
            <a:ext cx="1098196" cy="3116239"/>
            <a:chOff x="9666389" y="2418560"/>
            <a:chExt cx="1098196" cy="31162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A5CF47-7548-4F8F-9DA5-2220781614C8}"/>
                </a:ext>
              </a:extLst>
            </p:cNvPr>
            <p:cNvSpPr txBox="1"/>
            <p:nvPr/>
          </p:nvSpPr>
          <p:spPr>
            <a:xfrm>
              <a:off x="9666389" y="4888468"/>
              <a:ext cx="1098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MwRSF Slip Post</a:t>
              </a:r>
            </a:p>
          </p:txBody>
        </p:sp>
        <p:pic>
          <p:nvPicPr>
            <p:cNvPr id="18" name="Picture 1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48F9989-BC0C-4D30-AA45-7BFCE1B62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6389" y="2418560"/>
              <a:ext cx="773783" cy="2169826"/>
            </a:xfrm>
            <a:prstGeom prst="rect">
              <a:avLst/>
            </a:prstGeom>
          </p:spPr>
        </p:pic>
      </p:grpSp>
      <p:pic>
        <p:nvPicPr>
          <p:cNvPr id="36" name="Audio 35">
            <a:hlinkClick r:id="" action="ppaction://media"/>
            <a:extLst>
              <a:ext uri="{FF2B5EF4-FFF2-40B4-BE49-F238E27FC236}">
                <a16:creationId xmlns:a16="http://schemas.microsoft.com/office/drawing/2014/main" id="{96EC6FD2-132A-4DDE-A83D-18D5A542E3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58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70"/>
    </mc:Choice>
    <mc:Fallback xmlns="">
      <p:transition spd="slow" advTm="69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564AA-DDEA-4C8E-AEDA-4967FBF67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7799"/>
            <a:ext cx="10972800" cy="4291263"/>
          </a:xfrm>
        </p:spPr>
        <p:txBody>
          <a:bodyPr/>
          <a:lstStyle/>
          <a:p>
            <a:r>
              <a:rPr lang="en-US" dirty="0"/>
              <a:t>Posts that are more than 3” short are not acceptable.</a:t>
            </a:r>
          </a:p>
          <a:p>
            <a:r>
              <a:rPr lang="en-US" dirty="0"/>
              <a:t>Posts that are too long are not acceptable.</a:t>
            </a:r>
          </a:p>
          <a:p>
            <a:r>
              <a:rPr lang="en-US" dirty="0"/>
              <a:t>Using the wrong type of post is not acceptable:</a:t>
            </a:r>
          </a:p>
          <a:p>
            <a:pPr lvl="1"/>
            <a:r>
              <a:rPr lang="en-US" dirty="0"/>
              <a:t>Using a CRT post where “normal” post should be installed.</a:t>
            </a:r>
          </a:p>
          <a:p>
            <a:pPr lvl="1"/>
            <a:r>
              <a:rPr lang="en-US" dirty="0"/>
              <a:t>Using steel posts where wood posts are needed.</a:t>
            </a:r>
          </a:p>
          <a:p>
            <a:r>
              <a:rPr lang="en-US" dirty="0"/>
              <a:t>Missing posts are not acceptable.</a:t>
            </a:r>
          </a:p>
          <a:p>
            <a:r>
              <a:rPr lang="en-US" dirty="0"/>
              <a:t>Mixing posts types and post spacing.</a:t>
            </a:r>
          </a:p>
          <a:p>
            <a:pPr marL="392113" lvl="1" indent="0">
              <a:buNone/>
            </a:pPr>
            <a:endParaRPr lang="en-US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8ACE68-FD1C-41A2-BCC8-AD422E7C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considered unacceptable?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4AD83028-24E4-45F5-91DA-F6B71474C9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7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30"/>
    </mc:Choice>
    <mc:Fallback xmlns="">
      <p:transition spd="slow" advTm="26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564AA-DDEA-4C8E-AEDA-4967FBF67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447799"/>
            <a:ext cx="10972800" cy="4291263"/>
          </a:xfrm>
        </p:spPr>
        <p:txBody>
          <a:bodyPr/>
          <a:lstStyle/>
          <a:p>
            <a:r>
              <a:rPr lang="en-US" dirty="0"/>
              <a:t>Install the correct posts.</a:t>
            </a:r>
          </a:p>
          <a:p>
            <a:r>
              <a:rPr lang="en-US" dirty="0"/>
              <a:t>If correct posts cannot be installed discuss with:</a:t>
            </a:r>
          </a:p>
          <a:p>
            <a:pPr lvl="2"/>
            <a:r>
              <a:rPr lang="en-US" dirty="0"/>
              <a:t>Project Engineer</a:t>
            </a:r>
          </a:p>
          <a:p>
            <a:pPr lvl="1"/>
            <a:r>
              <a:rPr lang="en-US" dirty="0"/>
              <a:t>If needed, discuss with Designer, or Construction Oversight Engineer</a:t>
            </a:r>
          </a:p>
          <a:p>
            <a:pPr lvl="2"/>
            <a:r>
              <a:rPr lang="en-US" dirty="0"/>
              <a:t>Future designs can be improved.</a:t>
            </a:r>
          </a:p>
          <a:p>
            <a:pPr lvl="2"/>
            <a:r>
              <a:rPr lang="en-US" dirty="0"/>
              <a:t>Construction Oversight Engineer may know how to handle these situations or call on central office staff for assistance.</a:t>
            </a:r>
          </a:p>
          <a:p>
            <a:pPr lvl="1"/>
            <a:endParaRPr lang="en-US" dirty="0"/>
          </a:p>
          <a:p>
            <a:pPr marL="392113" lvl="1" indent="0">
              <a:buNone/>
            </a:pPr>
            <a:endParaRPr lang="en-US" dirty="0"/>
          </a:p>
          <a:p>
            <a:pPr marL="392113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8ACE68-FD1C-41A2-BCC8-AD422E7C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actions to take?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C1C51-1A85-4089-9C3C-6C7425BC1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943" y="4160061"/>
            <a:ext cx="2627604" cy="1579001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87E2AA18-0DC1-45A6-83F5-10130720D2C9}"/>
              </a:ext>
            </a:extLst>
          </p:cNvPr>
          <p:cNvSpPr/>
          <p:nvPr/>
        </p:nvSpPr>
        <p:spPr>
          <a:xfrm>
            <a:off x="7530047" y="4049962"/>
            <a:ext cx="2603500" cy="16891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BB934BED-4F9E-40F3-8F4A-5494863773A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3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27"/>
    </mc:Choice>
    <mc:Fallback xmlns="">
      <p:transition spd="slow" advTm="37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4|1.1|1.5|8.2|3.2|3.4|3.9|1.8|5.1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IMING" val="|1.1|3.3|2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IMING" val="|7.6|3.8|1.8|4.6|4.2|8.9|11.8|16.7|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IMING" val="|2.3|3.2|2.4|3.4|3.9|3.5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1|3.3|1.9|3.7|4|6.6|4.9"/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dotpp3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4B45D481577442B5EA897FD7C6D221" ma:contentTypeVersion="1" ma:contentTypeDescription="Create a new document." ma:contentTypeScope="" ma:versionID="fd6e6d2abdcd5c5be526f93b0ea82519">
  <xsd:schema xmlns:xsd="http://www.w3.org/2001/XMLSchema" xmlns:xs="http://www.w3.org/2001/XMLSchema" xmlns:p="http://schemas.microsoft.com/office/2006/metadata/properties" xmlns:ns2="a8b72882-1d02-4704-8464-4e9c6e9dc531" targetNamespace="http://schemas.microsoft.com/office/2006/metadata/properties" ma:root="true" ma:fieldsID="bdba2612be67019c42ca9ed5b3324280" ns2:_="">
    <xsd:import namespace="a8b72882-1d02-4704-8464-4e9c6e9dc53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72882-1d02-4704-8464-4e9c6e9dc5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1599A8-381A-40B5-BC08-61CBB353E8F4}"/>
</file>

<file path=customXml/itemProps2.xml><?xml version="1.0" encoding="utf-8"?>
<ds:datastoreItem xmlns:ds="http://schemas.openxmlformats.org/officeDocument/2006/customXml" ds:itemID="{20E06789-982F-465F-8948-D87846E36426}"/>
</file>

<file path=customXml/itemProps3.xml><?xml version="1.0" encoding="utf-8"?>
<ds:datastoreItem xmlns:ds="http://schemas.openxmlformats.org/officeDocument/2006/customXml" ds:itemID="{AD21DA9F-6690-4462-A278-B821AEC5B1F5}"/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317</Words>
  <Application>Microsoft Office PowerPoint</Application>
  <PresentationFormat>Widescreen</PresentationFormat>
  <Paragraphs>61</Paragraphs>
  <Slides>7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Unicode MS</vt:lpstr>
      <vt:lpstr>Calibri</vt:lpstr>
      <vt:lpstr>Symbol</vt:lpstr>
      <vt:lpstr>Wingdings 2</vt:lpstr>
      <vt:lpstr>wisdotpp3</vt:lpstr>
      <vt:lpstr>2022 Spec Training</vt:lpstr>
      <vt:lpstr>What are semi-rigid barriers?</vt:lpstr>
      <vt:lpstr>Review the SDDs in your plan</vt:lpstr>
      <vt:lpstr>Review the SDDs in your plan</vt:lpstr>
      <vt:lpstr>Know the different post types.</vt:lpstr>
      <vt:lpstr>What is considered unacceptable?</vt:lpstr>
      <vt:lpstr>What actions to take?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CMM Updates (2018 construction)</dc:title>
  <dc:creator>Castleberg, David - DOT</dc:creator>
  <cp:keywords>training, beam guard, posts </cp:keywords>
  <cp:lastModifiedBy>Taylor, Rodney - DOT</cp:lastModifiedBy>
  <cp:revision>41</cp:revision>
  <cp:lastPrinted>2022-04-07T12:52:12Z</cp:lastPrinted>
  <dcterms:created xsi:type="dcterms:W3CDTF">2019-01-10T18:20:19Z</dcterms:created>
  <dcterms:modified xsi:type="dcterms:W3CDTF">2022-04-07T13:30:38Z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174907E0-ABF5-45B3-85C2-C8DD658DAE82</vt:lpwstr>
  </property>
  <property fmtid="{D5CDD505-2E9C-101B-9397-08002B2CF9AE}" pid="3" name="ArticulatePath">
    <vt:lpwstr>2019 post length stuff v1</vt:lpwstr>
  </property>
  <property fmtid="{D5CDD505-2E9C-101B-9397-08002B2CF9AE}" pid="4" name="ContentTypeId">
    <vt:lpwstr>0x0101005C4B45D481577442B5EA897FD7C6D221</vt:lpwstr>
  </property>
</Properties>
</file>